
<file path=[Content_Types].xml><?xml version="1.0" encoding="utf-8"?>
<Types xmlns="http://schemas.openxmlformats.org/package/2006/content-types"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896" r:id="rId2"/>
    <p:sldId id="256" r:id="rId3"/>
    <p:sldId id="257" r:id="rId4"/>
    <p:sldId id="258" r:id="rId5"/>
    <p:sldId id="907" r:id="rId6"/>
    <p:sldId id="259" r:id="rId7"/>
    <p:sldId id="261" r:id="rId8"/>
    <p:sldId id="900" r:id="rId9"/>
    <p:sldId id="264" r:id="rId10"/>
    <p:sldId id="265" r:id="rId11"/>
    <p:sldId id="905" r:id="rId12"/>
    <p:sldId id="911" r:id="rId13"/>
    <p:sldId id="270" r:id="rId14"/>
    <p:sldId id="271" r:id="rId15"/>
    <p:sldId id="272" r:id="rId16"/>
    <p:sldId id="273" r:id="rId17"/>
    <p:sldId id="908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8FAC8E-2C8C-45B6-B4C8-822D64D35254}">
          <p14:sldIdLst>
            <p14:sldId id="896"/>
            <p14:sldId id="256"/>
            <p14:sldId id="257"/>
            <p14:sldId id="258"/>
            <p14:sldId id="907"/>
            <p14:sldId id="259"/>
            <p14:sldId id="261"/>
            <p14:sldId id="900"/>
            <p14:sldId id="264"/>
            <p14:sldId id="265"/>
            <p14:sldId id="905"/>
            <p14:sldId id="911"/>
            <p14:sldId id="270"/>
            <p14:sldId id="271"/>
            <p14:sldId id="272"/>
            <p14:sldId id="273"/>
            <p14:sldId id="90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2BA58-5E7B-4FA5-8093-6050DDF325F9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C678-6ACF-43F8-A5AB-DFD3E1472F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8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7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30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410766">
              <a:defRPr sz="5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3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410766">
              <a:spcBef>
                <a:spcPts val="0"/>
              </a:spcBef>
              <a:buSzTx/>
              <a:buNone/>
              <a:defRPr sz="2500"/>
            </a:lvl1pPr>
            <a:lvl2pPr marL="0" indent="0" algn="ctr" defTabSz="410766">
              <a:spcBef>
                <a:spcPts val="0"/>
              </a:spcBef>
              <a:buSzTx/>
              <a:buNone/>
              <a:defRPr sz="2500"/>
            </a:lvl2pPr>
            <a:lvl3pPr marL="0" indent="0" algn="ctr" defTabSz="410766">
              <a:spcBef>
                <a:spcPts val="0"/>
              </a:spcBef>
              <a:buSzTx/>
              <a:buNone/>
              <a:defRPr sz="2500"/>
            </a:lvl3pPr>
            <a:lvl4pPr marL="0" indent="0" algn="ctr" defTabSz="410766">
              <a:spcBef>
                <a:spcPts val="0"/>
              </a:spcBef>
              <a:buSzTx/>
              <a:buNone/>
              <a:defRPr sz="2500"/>
            </a:lvl4pPr>
            <a:lvl5pPr marL="0" indent="0" algn="ctr" defTabSz="410766">
              <a:spcBef>
                <a:spcPts val="0"/>
              </a:spcBef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9742"/>
            <a:ext cx="247257" cy="251321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1162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23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1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91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1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27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3" Type="http://schemas.openxmlformats.org/officeDocument/2006/relationships/image" Target="../media/image32.tif"/><Relationship Id="rId7" Type="http://schemas.openxmlformats.org/officeDocument/2006/relationships/image" Target="../media/image26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37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39.tif"/><Relationship Id="rId7" Type="http://schemas.openxmlformats.org/officeDocument/2006/relationships/image" Target="../media/image43.png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7" Type="http://schemas.openxmlformats.org/officeDocument/2006/relationships/image" Target="../media/image51.tif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tif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Markov State Modelling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ottotitolo 3">
            <a:extLst>
              <a:ext uri="{FF2B5EF4-FFF2-40B4-BE49-F238E27FC236}">
                <a16:creationId xmlns:a16="http://schemas.microsoft.com/office/drawing/2014/main" id="{11687DD6-C914-6830-342F-C83091F9F1D5}"/>
              </a:ext>
            </a:extLst>
          </p:cNvPr>
          <p:cNvSpPr txBox="1">
            <a:spLocks/>
          </p:cNvSpPr>
          <p:nvPr/>
        </p:nvSpPr>
        <p:spPr>
          <a:xfrm>
            <a:off x="2309882" y="5136001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3" name="Sottotitolo 3">
            <a:extLst>
              <a:ext uri="{FF2B5EF4-FFF2-40B4-BE49-F238E27FC236}">
                <a16:creationId xmlns:a16="http://schemas.microsoft.com/office/drawing/2014/main" id="{F701E5A9-EAE3-CE0F-072C-EBFAB2653C92}"/>
              </a:ext>
            </a:extLst>
          </p:cNvPr>
          <p:cNvSpPr txBox="1">
            <a:spLocks/>
          </p:cNvSpPr>
          <p:nvPr/>
        </p:nvSpPr>
        <p:spPr>
          <a:xfrm>
            <a:off x="6299581" y="5136001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Dimensionality reduction — TICA - PCA - VAMP"/>
          <p:cNvSpPr txBox="1"/>
          <p:nvPr/>
        </p:nvSpPr>
        <p:spPr>
          <a:xfrm>
            <a:off x="409258" y="217601"/>
            <a:ext cx="9872254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Dimensionality reduction — TICA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,</a:t>
            </a:r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PCA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,</a:t>
            </a:r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VAMP</a:t>
            </a:r>
          </a:p>
        </p:txBody>
      </p:sp>
      <p:pic>
        <p:nvPicPr>
          <p:cNvPr id="355" name="Imagen 11" descr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" y="1126401"/>
            <a:ext cx="4535761" cy="382577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>
            <a:off x="4394200" y="3323295"/>
            <a:ext cx="2036535" cy="0"/>
          </a:xfrm>
          <a:prstGeom prst="line">
            <a:avLst/>
          </a:prstGeom>
          <a:ln w="88900">
            <a:solidFill>
              <a:srgbClr val="000000">
                <a:alpha val="6282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35" y="1412771"/>
            <a:ext cx="4596288" cy="350499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ICA: J. Chem. Phys. 139, 015102 (2013);…"/>
          <p:cNvSpPr txBox="1"/>
          <p:nvPr/>
        </p:nvSpPr>
        <p:spPr>
          <a:xfrm>
            <a:off x="354851" y="6564991"/>
            <a:ext cx="506223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28600">
              <a:defRPr sz="1400" b="0"/>
            </a:pPr>
            <a:r>
              <a:rPr sz="1400" u="sng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VAMP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W. Chen et al., </a:t>
            </a:r>
            <a:r>
              <a:rPr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J. Chem. Phys.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2019</a:t>
            </a:r>
            <a:endParaRPr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9" name="PCA: Linear combination of input features maximising the variance"/>
          <p:cNvSpPr txBox="1"/>
          <p:nvPr/>
        </p:nvSpPr>
        <p:spPr>
          <a:xfrm>
            <a:off x="234579" y="5027139"/>
            <a:ext cx="9201237" cy="40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PCA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: Linear combination of input features </a:t>
            </a:r>
            <a:r>
              <a:rPr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maximising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 the variance</a:t>
            </a:r>
          </a:p>
        </p:txBody>
      </p:sp>
      <p:sp>
        <p:nvSpPr>
          <p:cNvPr id="360" name="TICA: Linear combination of input features maximising time autocorrelation"/>
          <p:cNvSpPr txBox="1"/>
          <p:nvPr/>
        </p:nvSpPr>
        <p:spPr>
          <a:xfrm>
            <a:off x="234579" y="5408912"/>
            <a:ext cx="10246395" cy="40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: Linear combination of input features </a:t>
            </a:r>
            <a:r>
              <a:rPr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maximising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 time autocorrelation</a:t>
            </a:r>
          </a:p>
        </p:txBody>
      </p:sp>
      <p:sp>
        <p:nvSpPr>
          <p:cNvPr id="361" name="VAMP: Variational approach for Markov Process, true for non-equilibrium data"/>
          <p:cNvSpPr txBox="1"/>
          <p:nvPr/>
        </p:nvSpPr>
        <p:spPr>
          <a:xfrm>
            <a:off x="245792" y="5830652"/>
            <a:ext cx="10629064" cy="40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VAMP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: Variational approach for Markov Process, true for non-equilibrium data</a:t>
            </a:r>
          </a:p>
        </p:txBody>
      </p:sp>
      <p:sp>
        <p:nvSpPr>
          <p:cNvPr id="362" name="Project features onto low dimensional subspace"/>
          <p:cNvSpPr txBox="1"/>
          <p:nvPr/>
        </p:nvSpPr>
        <p:spPr>
          <a:xfrm>
            <a:off x="3636038" y="2262253"/>
            <a:ext cx="3137597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lvl="1" algn="ctr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Project features onto low dimensional subspace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513B82E-1F5B-6A74-6421-0A2BE7D47009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/>
      <p:bldP spid="3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 4"/>
          <p:cNvSpPr/>
          <p:nvPr/>
        </p:nvSpPr>
        <p:spPr>
          <a:xfrm>
            <a:off x="2968440" y="2734814"/>
            <a:ext cx="6262777" cy="1255142"/>
          </a:xfrm>
          <a:prstGeom prst="rect">
            <a:avLst/>
          </a:prstGeom>
          <a:noFill/>
          <a:ln w="38100" cap="flat">
            <a:solidFill>
              <a:srgbClr val="44546A"/>
            </a:solidFill>
            <a:prstDash val="dash"/>
            <a:miter lim="8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36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0" name="Rectangle"/>
          <p:cNvSpPr/>
          <p:nvPr/>
        </p:nvSpPr>
        <p:spPr>
          <a:xfrm>
            <a:off x="3171878" y="2855587"/>
            <a:ext cx="1668493" cy="992039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36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1" name="Featurization…"/>
          <p:cNvSpPr txBox="1"/>
          <p:nvPr/>
        </p:nvSpPr>
        <p:spPr>
          <a:xfrm>
            <a:off x="3223948" y="2843775"/>
            <a:ext cx="1564353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ctr">
            <a:spAutoFit/>
          </a:bodyPr>
          <a:lstStyle/>
          <a:p>
            <a:pPr algn="ctr">
              <a:defRPr sz="3600" b="0"/>
            </a:pPr>
            <a:r>
              <a:rPr sz="2000" dirty="0"/>
              <a:t>Featurization</a:t>
            </a:r>
          </a:p>
          <a:p>
            <a:pPr algn="ctr">
              <a:defRPr sz="3600" b="0"/>
            </a:pPr>
            <a:r>
              <a:rPr sz="2000" dirty="0"/>
              <a:t>(select</a:t>
            </a:r>
            <a:endParaRPr lang="en-GB" sz="2000" dirty="0"/>
          </a:p>
          <a:p>
            <a:pPr algn="ctr">
              <a:defRPr sz="3600" b="0"/>
            </a:pPr>
            <a:r>
              <a:rPr sz="2000" dirty="0"/>
              <a:t>features)</a:t>
            </a:r>
          </a:p>
        </p:txBody>
      </p:sp>
      <p:sp>
        <p:nvSpPr>
          <p:cNvPr id="293" name="Rectangle"/>
          <p:cNvSpPr/>
          <p:nvPr/>
        </p:nvSpPr>
        <p:spPr>
          <a:xfrm>
            <a:off x="5282202" y="2855587"/>
            <a:ext cx="1668493" cy="992039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36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4" name="Dimensionality Reduction…"/>
          <p:cNvSpPr txBox="1"/>
          <p:nvPr/>
        </p:nvSpPr>
        <p:spPr>
          <a:xfrm>
            <a:off x="5308871" y="2843775"/>
            <a:ext cx="1653253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ctr">
            <a:spAutoFit/>
          </a:bodyPr>
          <a:lstStyle/>
          <a:p>
            <a:pPr algn="ctr">
              <a:defRPr sz="3500" b="0"/>
            </a:pPr>
            <a:r>
              <a:rPr sz="2000" dirty="0"/>
              <a:t>Dimensionality Reduction</a:t>
            </a:r>
          </a:p>
          <a:p>
            <a:pPr algn="ctr">
              <a:defRPr sz="3500" b="0"/>
            </a:pPr>
            <a:r>
              <a:rPr sz="2000" dirty="0"/>
              <a:t>(</a:t>
            </a:r>
            <a:r>
              <a:rPr lang="en-GB" sz="2000" dirty="0"/>
              <a:t>t</a:t>
            </a:r>
            <a:r>
              <a:rPr sz="2000" dirty="0"/>
              <a:t>ICA)</a:t>
            </a:r>
          </a:p>
        </p:txBody>
      </p:sp>
      <p:sp>
        <p:nvSpPr>
          <p:cNvPr id="296" name="Rectangle"/>
          <p:cNvSpPr/>
          <p:nvPr/>
        </p:nvSpPr>
        <p:spPr>
          <a:xfrm>
            <a:off x="7392526" y="2855587"/>
            <a:ext cx="1668493" cy="992039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36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7" name="Discretization…"/>
          <p:cNvSpPr txBox="1"/>
          <p:nvPr/>
        </p:nvSpPr>
        <p:spPr>
          <a:xfrm>
            <a:off x="7355696" y="2997664"/>
            <a:ext cx="156435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ctr">
            <a:spAutoFit/>
          </a:bodyPr>
          <a:lstStyle/>
          <a:p>
            <a:pPr algn="ctr">
              <a:defRPr sz="3600" b="0"/>
            </a:pPr>
            <a:r>
              <a:rPr sz="2000" dirty="0"/>
              <a:t>Discretization</a:t>
            </a:r>
            <a:endParaRPr sz="2000" dirty="0">
              <a:solidFill>
                <a:srgbClr val="FFFFFF"/>
              </a:solidFill>
            </a:endParaRPr>
          </a:p>
          <a:p>
            <a:pPr algn="ctr">
              <a:defRPr sz="3600" b="0"/>
            </a:pPr>
            <a:r>
              <a:rPr sz="2000" dirty="0"/>
              <a:t>(k-means)</a:t>
            </a:r>
          </a:p>
        </p:txBody>
      </p:sp>
      <p:sp>
        <p:nvSpPr>
          <p:cNvPr id="313" name="Straight Arrow Connector 34"/>
          <p:cNvSpPr/>
          <p:nvPr/>
        </p:nvSpPr>
        <p:spPr>
          <a:xfrm>
            <a:off x="4840371" y="3305888"/>
            <a:ext cx="435482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w="38100" cap="flat">
            <a:solidFill>
              <a:srgbClr val="44546A"/>
            </a:solidFill>
            <a:prstDash val="solid"/>
            <a:miter lim="800000"/>
            <a:tailEnd type="triangle" w="med" len="med"/>
          </a:ln>
          <a:effectLst/>
        </p:spPr>
        <p:txBody>
          <a:bodyPr/>
          <a:lstStyle/>
          <a:p>
            <a:endParaRPr sz="900"/>
          </a:p>
        </p:txBody>
      </p:sp>
      <p:sp>
        <p:nvSpPr>
          <p:cNvPr id="300" name="Straight Arrow Connector 40"/>
          <p:cNvSpPr/>
          <p:nvPr/>
        </p:nvSpPr>
        <p:spPr>
          <a:xfrm flipV="1">
            <a:off x="6950695" y="3340686"/>
            <a:ext cx="454674" cy="10920"/>
          </a:xfrm>
          <a:prstGeom prst="line">
            <a:avLst/>
          </a:prstGeom>
          <a:noFill/>
          <a:ln w="38100" cap="flat">
            <a:solidFill>
              <a:srgbClr val="44546A"/>
            </a:solidFill>
            <a:prstDash val="solid"/>
            <a:miter lim="800000"/>
            <a:tailEnd type="triangle" w="med" len="med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97342" y="1099843"/>
            <a:ext cx="4822032" cy="15716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06" name="Straight Arrow Connector 7"/>
          <p:cNvSpPr/>
          <p:nvPr/>
        </p:nvSpPr>
        <p:spPr>
          <a:xfrm>
            <a:off x="2439591" y="3336039"/>
            <a:ext cx="516150" cy="363"/>
          </a:xfrm>
          <a:prstGeom prst="line">
            <a:avLst/>
          </a:prstGeom>
          <a:noFill/>
          <a:ln w="38100" cap="flat">
            <a:solidFill>
              <a:srgbClr val="44546A"/>
            </a:solidFill>
            <a:prstDash val="solid"/>
            <a:miter lim="800000"/>
            <a:tailEnd type="triangle" w="med" len="med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7" name="Circle"/>
          <p:cNvSpPr/>
          <p:nvPr/>
        </p:nvSpPr>
        <p:spPr>
          <a:xfrm>
            <a:off x="1448048" y="2833550"/>
            <a:ext cx="1004979" cy="1004980"/>
          </a:xfrm>
          <a:prstGeom prst="ellipse">
            <a:avLst/>
          </a:prstGeom>
          <a:noFill/>
          <a:ln w="38100" cap="flat">
            <a:solidFill>
              <a:srgbClr val="44546A"/>
            </a:solidFill>
            <a:prstDash val="solid"/>
            <a:miter lim="8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8" name="MD…"/>
          <p:cNvSpPr txBox="1"/>
          <p:nvPr/>
        </p:nvSpPr>
        <p:spPr>
          <a:xfrm>
            <a:off x="1650469" y="2982097"/>
            <a:ext cx="60013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ctr">
            <a:spAutoFit/>
          </a:bodyPr>
          <a:lstStyle/>
          <a:p>
            <a:pPr algn="ctr">
              <a:defRPr sz="3600" b="0"/>
            </a:pPr>
            <a:r>
              <a:rPr sz="2000" dirty="0"/>
              <a:t>MD</a:t>
            </a:r>
            <a:endParaRPr sz="2000" dirty="0">
              <a:solidFill>
                <a:srgbClr val="FFFFFF"/>
              </a:solidFill>
            </a:endParaRPr>
          </a:p>
          <a:p>
            <a:pPr algn="ctr">
              <a:defRPr sz="3600" b="0"/>
            </a:pPr>
            <a:r>
              <a:rPr sz="2000" dirty="0"/>
              <a:t>data</a:t>
            </a:r>
          </a:p>
        </p:txBody>
      </p:sp>
      <p:pic>
        <p:nvPicPr>
          <p:cNvPr id="310" name="f113move.mpg" descr="f113move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352" y="1185955"/>
            <a:ext cx="1757274" cy="14225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imensionality reduction — TICA - PCA - VAMP">
            <a:extLst>
              <a:ext uri="{FF2B5EF4-FFF2-40B4-BE49-F238E27FC236}">
                <a16:creationId xmlns:a16="http://schemas.microsoft.com/office/drawing/2014/main" id="{A78A6BF4-3FB2-410A-E400-5C425DA231AE}"/>
              </a:ext>
            </a:extLst>
          </p:cNvPr>
          <p:cNvSpPr txBox="1"/>
          <p:nvPr/>
        </p:nvSpPr>
        <p:spPr>
          <a:xfrm>
            <a:off x="409258" y="217601"/>
            <a:ext cx="10032683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Building a Markov Model requires several steps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96A528BF-2238-F8CD-B9A8-A005D5262F12}"/>
              </a:ext>
            </a:extLst>
          </p:cNvPr>
          <p:cNvSpPr txBox="1"/>
          <p:nvPr/>
        </p:nvSpPr>
        <p:spPr>
          <a:xfrm>
            <a:off x="5387948" y="4240952"/>
            <a:ext cx="136624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/>
          <a:p>
            <a:pPr algn="ctr">
              <a:defRPr sz="3600" b="0"/>
            </a:pPr>
            <a:r>
              <a:rPr sz="2000" dirty="0"/>
              <a:t>Discrete </a:t>
            </a:r>
          </a:p>
          <a:p>
            <a:pPr>
              <a:defRPr sz="3600" b="0"/>
            </a:pPr>
            <a:r>
              <a:rPr sz="2000" dirty="0"/>
              <a:t>Trajectories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E650211-8822-EBB9-E420-A8F7E8E920C5}"/>
              </a:ext>
            </a:extLst>
          </p:cNvPr>
          <p:cNvGrpSpPr/>
          <p:nvPr/>
        </p:nvGrpSpPr>
        <p:grpSpPr>
          <a:xfrm>
            <a:off x="2955740" y="5132512"/>
            <a:ext cx="6262777" cy="1255142"/>
            <a:chOff x="2955740" y="5132512"/>
            <a:chExt cx="6262777" cy="1255142"/>
          </a:xfrm>
        </p:grpSpPr>
        <p:grpSp>
          <p:nvGrpSpPr>
            <p:cNvPr id="5" name="Rectangle 17">
              <a:extLst>
                <a:ext uri="{FF2B5EF4-FFF2-40B4-BE49-F238E27FC236}">
                  <a16:creationId xmlns:a16="http://schemas.microsoft.com/office/drawing/2014/main" id="{8BC900A2-3140-533D-70AE-B65D1DD235DD}"/>
                </a:ext>
              </a:extLst>
            </p:cNvPr>
            <p:cNvGrpSpPr/>
            <p:nvPr/>
          </p:nvGrpSpPr>
          <p:grpSpPr>
            <a:xfrm>
              <a:off x="3547458" y="5252252"/>
              <a:ext cx="1757275" cy="1015663"/>
              <a:chOff x="0" y="-23624"/>
              <a:chExt cx="3514548" cy="2031324"/>
            </a:xfrm>
          </p:grpSpPr>
          <p:sp>
            <p:nvSpPr>
              <p:cNvPr id="43" name="Rectangle">
                <a:extLst>
                  <a:ext uri="{FF2B5EF4-FFF2-40B4-BE49-F238E27FC236}">
                    <a16:creationId xmlns:a16="http://schemas.microsoft.com/office/drawing/2014/main" id="{1A4B1D5A-B345-8C0F-B228-4A1FC631B8B3}"/>
                  </a:ext>
                </a:extLst>
              </p:cNvPr>
              <p:cNvSpPr/>
              <p:nvPr/>
            </p:nvSpPr>
            <p:spPr>
              <a:xfrm>
                <a:off x="0" y="0"/>
                <a:ext cx="3514548" cy="1984076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 sz="3600" b="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" name="MSM estimation…">
                <a:extLst>
                  <a:ext uri="{FF2B5EF4-FFF2-40B4-BE49-F238E27FC236}">
                    <a16:creationId xmlns:a16="http://schemas.microsoft.com/office/drawing/2014/main" id="{EB6CD8AE-DDBC-3755-2EE7-05A33E958194}"/>
                  </a:ext>
                </a:extLst>
              </p:cNvPr>
              <p:cNvSpPr txBox="1"/>
              <p:nvPr/>
            </p:nvSpPr>
            <p:spPr>
              <a:xfrm>
                <a:off x="104140" y="-23624"/>
                <a:ext cx="3306268" cy="20313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spAutoFit/>
              </a:bodyPr>
              <a:lstStyle/>
              <a:p>
                <a:pPr algn="ctr">
                  <a:defRPr sz="3600" b="0"/>
                </a:pPr>
                <a:r>
                  <a:rPr sz="2000" dirty="0"/>
                  <a:t>MSM estimation</a:t>
                </a:r>
                <a:endParaRPr sz="2000" dirty="0">
                  <a:solidFill>
                    <a:srgbClr val="FFFFFF"/>
                  </a:solidFill>
                </a:endParaRPr>
              </a:p>
              <a:p>
                <a:pPr algn="ctr">
                  <a:defRPr sz="3600" b="0"/>
                </a:pPr>
                <a:r>
                  <a:rPr sz="2000" dirty="0"/>
                  <a:t>(MLE) </a:t>
                </a:r>
              </a:p>
            </p:txBody>
          </p:sp>
        </p:grpSp>
        <p:grpSp>
          <p:nvGrpSpPr>
            <p:cNvPr id="6" name="Rectangle 18">
              <a:extLst>
                <a:ext uri="{FF2B5EF4-FFF2-40B4-BE49-F238E27FC236}">
                  <a16:creationId xmlns:a16="http://schemas.microsoft.com/office/drawing/2014/main" id="{E54ED771-397F-0D4C-DE32-635B568496EA}"/>
                </a:ext>
              </a:extLst>
            </p:cNvPr>
            <p:cNvGrpSpPr/>
            <p:nvPr/>
          </p:nvGrpSpPr>
          <p:grpSpPr>
            <a:xfrm>
              <a:off x="5743060" y="5252252"/>
              <a:ext cx="2883741" cy="1015663"/>
              <a:chOff x="-1" y="-23624"/>
              <a:chExt cx="5767480" cy="2031324"/>
            </a:xfrm>
          </p:grpSpPr>
          <p:sp>
            <p:nvSpPr>
              <p:cNvPr id="41" name="Rectangle">
                <a:extLst>
                  <a:ext uri="{FF2B5EF4-FFF2-40B4-BE49-F238E27FC236}">
                    <a16:creationId xmlns:a16="http://schemas.microsoft.com/office/drawing/2014/main" id="{7B876E77-351D-B00C-D530-8BBBCA5E7F79}"/>
                  </a:ext>
                </a:extLst>
              </p:cNvPr>
              <p:cNvSpPr/>
              <p:nvPr/>
            </p:nvSpPr>
            <p:spPr>
              <a:xfrm>
                <a:off x="-1" y="0"/>
                <a:ext cx="5767480" cy="1984076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 sz="3600" b="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" name="MSM validation…">
                <a:extLst>
                  <a:ext uri="{FF2B5EF4-FFF2-40B4-BE49-F238E27FC236}">
                    <a16:creationId xmlns:a16="http://schemas.microsoft.com/office/drawing/2014/main" id="{1861AF37-C232-EBDE-1E56-A29DBAAD5A65}"/>
                  </a:ext>
                </a:extLst>
              </p:cNvPr>
              <p:cNvSpPr txBox="1"/>
              <p:nvPr/>
            </p:nvSpPr>
            <p:spPr>
              <a:xfrm>
                <a:off x="104139" y="-23624"/>
                <a:ext cx="5559200" cy="20313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spAutoFit/>
              </a:bodyPr>
              <a:lstStyle/>
              <a:p>
                <a:pPr algn="ctr">
                  <a:defRPr sz="3600" b="0"/>
                </a:pPr>
                <a:r>
                  <a:rPr sz="2000" dirty="0"/>
                  <a:t>MSM validation</a:t>
                </a:r>
                <a:endParaRPr sz="2000" dirty="0">
                  <a:solidFill>
                    <a:srgbClr val="FFFFFF"/>
                  </a:solidFill>
                </a:endParaRPr>
              </a:p>
              <a:p>
                <a:pPr algn="ctr">
                  <a:defRPr sz="3600" b="0"/>
                </a:pPr>
                <a:r>
                  <a:rPr sz="2000" dirty="0"/>
                  <a:t>(ITS convergence &amp; </a:t>
                </a:r>
                <a:endParaRPr lang="en-GB" sz="2000" dirty="0"/>
              </a:p>
              <a:p>
                <a:pPr algn="ctr">
                  <a:defRPr sz="3600" b="0"/>
                </a:pPr>
                <a:r>
                  <a:rPr sz="2000" dirty="0"/>
                  <a:t>CK test)</a:t>
                </a:r>
              </a:p>
            </p:txBody>
          </p:sp>
        </p:grp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27F8984A-1AD8-4C68-2E71-F9F3CD69A22F}"/>
                </a:ext>
              </a:extLst>
            </p:cNvPr>
            <p:cNvSpPr/>
            <p:nvPr/>
          </p:nvSpPr>
          <p:spPr>
            <a:xfrm>
              <a:off x="2955740" y="5132512"/>
              <a:ext cx="6262777" cy="1255142"/>
            </a:xfrm>
            <a:prstGeom prst="rect">
              <a:avLst/>
            </a:prstGeom>
            <a:noFill/>
            <a:ln w="38100" cap="flat">
              <a:solidFill>
                <a:srgbClr val="44546A"/>
              </a:solidFill>
              <a:prstDash val="dash"/>
              <a:miter lim="8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traight Arrow Connector 45">
              <a:extLst>
                <a:ext uri="{FF2B5EF4-FFF2-40B4-BE49-F238E27FC236}">
                  <a16:creationId xmlns:a16="http://schemas.microsoft.com/office/drawing/2014/main" id="{2E0D6CC9-EC80-CBB7-C411-7EDB32889F32}"/>
                </a:ext>
              </a:extLst>
            </p:cNvPr>
            <p:cNvSpPr/>
            <p:nvPr/>
          </p:nvSpPr>
          <p:spPr>
            <a:xfrm>
              <a:off x="5311171" y="5760083"/>
              <a:ext cx="4255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cubicBezTo>
                    <a:pt x="7200" y="0"/>
                    <a:pt x="14400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4546A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sz="900"/>
            </a:p>
          </p:txBody>
        </p:sp>
      </p:grpSp>
      <p:sp>
        <p:nvSpPr>
          <p:cNvPr id="10" name="Connector: Elbow 56">
            <a:extLst>
              <a:ext uri="{FF2B5EF4-FFF2-40B4-BE49-F238E27FC236}">
                <a16:creationId xmlns:a16="http://schemas.microsoft.com/office/drawing/2014/main" id="{4ED8C64C-B6E2-55F3-815A-9CE08A1FC547}"/>
              </a:ext>
            </a:extLst>
          </p:cNvPr>
          <p:cNvSpPr/>
          <p:nvPr/>
        </p:nvSpPr>
        <p:spPr>
          <a:xfrm>
            <a:off x="6649292" y="3390900"/>
            <a:ext cx="3204846" cy="1165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38100" cap="flat">
            <a:solidFill>
              <a:srgbClr val="44546A"/>
            </a:solidFill>
            <a:prstDash val="solid"/>
            <a:miter lim="800000"/>
            <a:tailEnd type="triangle" w="med" len="med"/>
          </a:ln>
          <a:effectLst/>
        </p:spPr>
        <p:txBody>
          <a:bodyPr/>
          <a:lstStyle/>
          <a:p>
            <a:endParaRPr sz="900"/>
          </a:p>
        </p:txBody>
      </p:sp>
      <p:cxnSp>
        <p:nvCxnSpPr>
          <p:cNvPr id="11" name="Connector: Elbow 59">
            <a:extLst>
              <a:ext uri="{FF2B5EF4-FFF2-40B4-BE49-F238E27FC236}">
                <a16:creationId xmlns:a16="http://schemas.microsoft.com/office/drawing/2014/main" id="{2A03255B-92AC-CEE8-1C21-59E1A5458817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V="1">
            <a:off x="2955740" y="4594895"/>
            <a:ext cx="2432208" cy="1165188"/>
          </a:xfrm>
          <a:prstGeom prst="bentConnector3">
            <a:avLst>
              <a:gd name="adj1" fmla="val 109399"/>
            </a:avLst>
          </a:prstGeom>
          <a:ln w="38100" cap="flat">
            <a:solidFill>
              <a:srgbClr val="44546A"/>
            </a:solidFill>
            <a:prstDash val="solid"/>
            <a:miter lim="800000"/>
            <a:tailEnd type="triangle" w="med" len="med"/>
          </a:ln>
          <a:effectLst/>
        </p:spPr>
      </p:cxnSp>
      <p:grpSp>
        <p:nvGrpSpPr>
          <p:cNvPr id="12" name="Group">
            <a:extLst>
              <a:ext uri="{FF2B5EF4-FFF2-40B4-BE49-F238E27FC236}">
                <a16:creationId xmlns:a16="http://schemas.microsoft.com/office/drawing/2014/main" id="{D719DF83-D556-23E0-3B41-BE2F0598BEEC}"/>
              </a:ext>
            </a:extLst>
          </p:cNvPr>
          <p:cNvGrpSpPr/>
          <p:nvPr/>
        </p:nvGrpSpPr>
        <p:grpSpPr>
          <a:xfrm>
            <a:off x="580597" y="4878365"/>
            <a:ext cx="1654031" cy="1439586"/>
            <a:chOff x="0" y="0"/>
            <a:chExt cx="3308060" cy="2879170"/>
          </a:xfrm>
        </p:grpSpPr>
        <p:grpSp>
          <p:nvGrpSpPr>
            <p:cNvPr id="13" name="Group">
              <a:extLst>
                <a:ext uri="{FF2B5EF4-FFF2-40B4-BE49-F238E27FC236}">
                  <a16:creationId xmlns:a16="http://schemas.microsoft.com/office/drawing/2014/main" id="{D8E08635-1918-AAFC-D291-955D390F7DA7}"/>
                </a:ext>
              </a:extLst>
            </p:cNvPr>
            <p:cNvGrpSpPr/>
            <p:nvPr/>
          </p:nvGrpSpPr>
          <p:grpSpPr>
            <a:xfrm>
              <a:off x="632348" y="670880"/>
              <a:ext cx="2675713" cy="2124444"/>
              <a:chOff x="0" y="0"/>
              <a:chExt cx="2675711" cy="2124442"/>
            </a:xfrm>
          </p:grpSpPr>
          <p:sp>
            <p:nvSpPr>
              <p:cNvPr id="22" name="Rectangle">
                <a:extLst>
                  <a:ext uri="{FF2B5EF4-FFF2-40B4-BE49-F238E27FC236}">
                    <a16:creationId xmlns:a16="http://schemas.microsoft.com/office/drawing/2014/main" id="{DBDE6586-332F-5D63-DEAB-94B3A859AA4D}"/>
                  </a:ext>
                </a:extLst>
              </p:cNvPr>
              <p:cNvSpPr/>
              <p:nvPr/>
            </p:nvSpPr>
            <p:spPr>
              <a:xfrm>
                <a:off x="0" y="0"/>
                <a:ext cx="677396" cy="559064"/>
              </a:xfrm>
              <a:prstGeom prst="rect">
                <a:avLst/>
              </a:prstGeom>
              <a:solidFill>
                <a:srgbClr val="51A7F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sz="32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sp>
            <p:nvSpPr>
              <p:cNvPr id="23" name="Rectangle">
                <a:extLst>
                  <a:ext uri="{FF2B5EF4-FFF2-40B4-BE49-F238E27FC236}">
                    <a16:creationId xmlns:a16="http://schemas.microsoft.com/office/drawing/2014/main" id="{934A1B39-89C9-C8CA-3D15-238758B34840}"/>
                  </a:ext>
                </a:extLst>
              </p:cNvPr>
              <p:cNvSpPr/>
              <p:nvPr/>
            </p:nvSpPr>
            <p:spPr>
              <a:xfrm>
                <a:off x="677395" y="0"/>
                <a:ext cx="677396" cy="559064"/>
              </a:xfrm>
              <a:prstGeom prst="rect">
                <a:avLst/>
              </a:prstGeom>
              <a:solidFill>
                <a:srgbClr val="70BF4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sz="32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sp>
            <p:nvSpPr>
              <p:cNvPr id="24" name="Rectangle">
                <a:extLst>
                  <a:ext uri="{FF2B5EF4-FFF2-40B4-BE49-F238E27FC236}">
                    <a16:creationId xmlns:a16="http://schemas.microsoft.com/office/drawing/2014/main" id="{0A7C7BA3-6637-8D56-4CD0-4D327C6ED01B}"/>
                  </a:ext>
                </a:extLst>
              </p:cNvPr>
              <p:cNvSpPr/>
              <p:nvPr/>
            </p:nvSpPr>
            <p:spPr>
              <a:xfrm>
                <a:off x="1998316" y="0"/>
                <a:ext cx="677396" cy="559064"/>
              </a:xfrm>
              <a:prstGeom prst="rect">
                <a:avLst/>
              </a:prstGeom>
              <a:solidFill>
                <a:srgbClr val="70BF4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sz="32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sp>
            <p:nvSpPr>
              <p:cNvPr id="25" name="Rectangle">
                <a:extLst>
                  <a:ext uri="{FF2B5EF4-FFF2-40B4-BE49-F238E27FC236}">
                    <a16:creationId xmlns:a16="http://schemas.microsoft.com/office/drawing/2014/main" id="{5C7B967E-A7BD-6F62-351E-5E3596086CA4}"/>
                  </a:ext>
                </a:extLst>
              </p:cNvPr>
              <p:cNvSpPr/>
              <p:nvPr/>
            </p:nvSpPr>
            <p:spPr>
              <a:xfrm>
                <a:off x="1354790" y="0"/>
                <a:ext cx="677397" cy="559064"/>
              </a:xfrm>
              <a:prstGeom prst="rect">
                <a:avLst/>
              </a:prstGeom>
              <a:solidFill>
                <a:srgbClr val="70BF4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sz="32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grpSp>
            <p:nvGrpSpPr>
              <p:cNvPr id="26" name="Group">
                <a:extLst>
                  <a:ext uri="{FF2B5EF4-FFF2-40B4-BE49-F238E27FC236}">
                    <a16:creationId xmlns:a16="http://schemas.microsoft.com/office/drawing/2014/main" id="{8C701638-9B71-89A4-9580-913563EB28C5}"/>
                  </a:ext>
                </a:extLst>
              </p:cNvPr>
              <p:cNvGrpSpPr/>
              <p:nvPr/>
            </p:nvGrpSpPr>
            <p:grpSpPr>
              <a:xfrm>
                <a:off x="-1" y="531110"/>
                <a:ext cx="2675713" cy="559065"/>
                <a:chOff x="0" y="0"/>
                <a:chExt cx="2675711" cy="559063"/>
              </a:xfrm>
            </p:grpSpPr>
            <p:sp>
              <p:nvSpPr>
                <p:cNvPr id="37" name="Rectangle">
                  <a:extLst>
                    <a:ext uri="{FF2B5EF4-FFF2-40B4-BE49-F238E27FC236}">
                      <a16:creationId xmlns:a16="http://schemas.microsoft.com/office/drawing/2014/main" id="{1E6BC9DB-DD96-E6C6-51EA-68C7657849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77396" cy="559064"/>
                </a:xfrm>
                <a:prstGeom prst="rect">
                  <a:avLst/>
                </a:prstGeom>
                <a:solidFill>
                  <a:srgbClr val="70BF41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  <p:sp>
              <p:nvSpPr>
                <p:cNvPr id="38" name="Rectangle">
                  <a:extLst>
                    <a:ext uri="{FF2B5EF4-FFF2-40B4-BE49-F238E27FC236}">
                      <a16:creationId xmlns:a16="http://schemas.microsoft.com/office/drawing/2014/main" id="{CC3C039F-DA02-406D-AB39-3315967F0B65}"/>
                    </a:ext>
                  </a:extLst>
                </p:cNvPr>
                <p:cNvSpPr/>
                <p:nvPr/>
              </p:nvSpPr>
              <p:spPr>
                <a:xfrm>
                  <a:off x="677395" y="0"/>
                  <a:ext cx="677396" cy="559064"/>
                </a:xfrm>
                <a:prstGeom prst="rect">
                  <a:avLst/>
                </a:prstGeom>
                <a:solidFill>
                  <a:srgbClr val="51A7F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  <p:sp>
              <p:nvSpPr>
                <p:cNvPr id="39" name="Rectangle">
                  <a:extLst>
                    <a:ext uri="{FF2B5EF4-FFF2-40B4-BE49-F238E27FC236}">
                      <a16:creationId xmlns:a16="http://schemas.microsoft.com/office/drawing/2014/main" id="{594AD032-AD82-C3C2-DA91-49B160318498}"/>
                    </a:ext>
                  </a:extLst>
                </p:cNvPr>
                <p:cNvSpPr/>
                <p:nvPr/>
              </p:nvSpPr>
              <p:spPr>
                <a:xfrm>
                  <a:off x="1998316" y="0"/>
                  <a:ext cx="677396" cy="559064"/>
                </a:xfrm>
                <a:prstGeom prst="rect">
                  <a:avLst/>
                </a:prstGeom>
                <a:solidFill>
                  <a:srgbClr val="70BF41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  <p:sp>
              <p:nvSpPr>
                <p:cNvPr id="40" name="Rectangle">
                  <a:extLst>
                    <a:ext uri="{FF2B5EF4-FFF2-40B4-BE49-F238E27FC236}">
                      <a16:creationId xmlns:a16="http://schemas.microsoft.com/office/drawing/2014/main" id="{549AD64C-D80C-C753-AB3E-3C8F527F4EAD}"/>
                    </a:ext>
                  </a:extLst>
                </p:cNvPr>
                <p:cNvSpPr/>
                <p:nvPr/>
              </p:nvSpPr>
              <p:spPr>
                <a:xfrm>
                  <a:off x="1354790" y="0"/>
                  <a:ext cx="677397" cy="559064"/>
                </a:xfrm>
                <a:prstGeom prst="rect">
                  <a:avLst/>
                </a:prstGeom>
                <a:solidFill>
                  <a:srgbClr val="70BF41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</p:grpSp>
          <p:grpSp>
            <p:nvGrpSpPr>
              <p:cNvPr id="27" name="Group">
                <a:extLst>
                  <a:ext uri="{FF2B5EF4-FFF2-40B4-BE49-F238E27FC236}">
                    <a16:creationId xmlns:a16="http://schemas.microsoft.com/office/drawing/2014/main" id="{B056D104-9D60-01CE-CB7C-13984043565F}"/>
                  </a:ext>
                </a:extLst>
              </p:cNvPr>
              <p:cNvGrpSpPr/>
              <p:nvPr/>
            </p:nvGrpSpPr>
            <p:grpSpPr>
              <a:xfrm>
                <a:off x="-1" y="1006314"/>
                <a:ext cx="2675713" cy="559065"/>
                <a:chOff x="0" y="0"/>
                <a:chExt cx="2675711" cy="559063"/>
              </a:xfrm>
            </p:grpSpPr>
            <p:sp>
              <p:nvSpPr>
                <p:cNvPr id="33" name="Rectangle">
                  <a:extLst>
                    <a:ext uri="{FF2B5EF4-FFF2-40B4-BE49-F238E27FC236}">
                      <a16:creationId xmlns:a16="http://schemas.microsoft.com/office/drawing/2014/main" id="{D0256247-2C21-BC7B-2E68-D67351BB9CD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77396" cy="559064"/>
                </a:xfrm>
                <a:prstGeom prst="rect">
                  <a:avLst/>
                </a:prstGeom>
                <a:solidFill>
                  <a:srgbClr val="70BF41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  <p:sp>
              <p:nvSpPr>
                <p:cNvPr id="34" name="Rectangle">
                  <a:extLst>
                    <a:ext uri="{FF2B5EF4-FFF2-40B4-BE49-F238E27FC236}">
                      <a16:creationId xmlns:a16="http://schemas.microsoft.com/office/drawing/2014/main" id="{1AEDE635-98EF-EC65-AA4F-1E9D78E149BB}"/>
                    </a:ext>
                  </a:extLst>
                </p:cNvPr>
                <p:cNvSpPr/>
                <p:nvPr/>
              </p:nvSpPr>
              <p:spPr>
                <a:xfrm>
                  <a:off x="677395" y="0"/>
                  <a:ext cx="677396" cy="559064"/>
                </a:xfrm>
                <a:prstGeom prst="rect">
                  <a:avLst/>
                </a:prstGeom>
                <a:solidFill>
                  <a:srgbClr val="70BF41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  <p:sp>
              <p:nvSpPr>
                <p:cNvPr id="35" name="Rectangle">
                  <a:extLst>
                    <a:ext uri="{FF2B5EF4-FFF2-40B4-BE49-F238E27FC236}">
                      <a16:creationId xmlns:a16="http://schemas.microsoft.com/office/drawing/2014/main" id="{AF49ED7B-D542-7EA7-E052-787B47391875}"/>
                    </a:ext>
                  </a:extLst>
                </p:cNvPr>
                <p:cNvSpPr/>
                <p:nvPr/>
              </p:nvSpPr>
              <p:spPr>
                <a:xfrm>
                  <a:off x="1998316" y="0"/>
                  <a:ext cx="677396" cy="559064"/>
                </a:xfrm>
                <a:prstGeom prst="rect">
                  <a:avLst/>
                </a:prstGeom>
                <a:solidFill>
                  <a:srgbClr val="70BF41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  <p:sp>
              <p:nvSpPr>
                <p:cNvPr id="36" name="Rectangle">
                  <a:extLst>
                    <a:ext uri="{FF2B5EF4-FFF2-40B4-BE49-F238E27FC236}">
                      <a16:creationId xmlns:a16="http://schemas.microsoft.com/office/drawing/2014/main" id="{A1887AFA-CB9C-0BFA-A659-AD7FA1F80AC2}"/>
                    </a:ext>
                  </a:extLst>
                </p:cNvPr>
                <p:cNvSpPr/>
                <p:nvPr/>
              </p:nvSpPr>
              <p:spPr>
                <a:xfrm>
                  <a:off x="1354790" y="0"/>
                  <a:ext cx="677397" cy="559064"/>
                </a:xfrm>
                <a:prstGeom prst="rect">
                  <a:avLst/>
                </a:prstGeom>
                <a:solidFill>
                  <a:srgbClr val="51A7F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</p:grpSp>
          <p:grpSp>
            <p:nvGrpSpPr>
              <p:cNvPr id="28" name="Group">
                <a:extLst>
                  <a:ext uri="{FF2B5EF4-FFF2-40B4-BE49-F238E27FC236}">
                    <a16:creationId xmlns:a16="http://schemas.microsoft.com/office/drawing/2014/main" id="{45E25706-AC6A-0431-9945-3FE3A2092FB9}"/>
                  </a:ext>
                </a:extLst>
              </p:cNvPr>
              <p:cNvGrpSpPr/>
              <p:nvPr/>
            </p:nvGrpSpPr>
            <p:grpSpPr>
              <a:xfrm>
                <a:off x="-1" y="1565378"/>
                <a:ext cx="2675713" cy="559065"/>
                <a:chOff x="0" y="0"/>
                <a:chExt cx="2675711" cy="559063"/>
              </a:xfrm>
            </p:grpSpPr>
            <p:sp>
              <p:nvSpPr>
                <p:cNvPr id="29" name="Rectangle">
                  <a:extLst>
                    <a:ext uri="{FF2B5EF4-FFF2-40B4-BE49-F238E27FC236}">
                      <a16:creationId xmlns:a16="http://schemas.microsoft.com/office/drawing/2014/main" id="{33ABFC8A-1A39-9298-C1D3-A9530E32BFE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77396" cy="559064"/>
                </a:xfrm>
                <a:prstGeom prst="rect">
                  <a:avLst/>
                </a:prstGeom>
                <a:solidFill>
                  <a:srgbClr val="70BF41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  <p:sp>
              <p:nvSpPr>
                <p:cNvPr id="30" name="Rectangle">
                  <a:extLst>
                    <a:ext uri="{FF2B5EF4-FFF2-40B4-BE49-F238E27FC236}">
                      <a16:creationId xmlns:a16="http://schemas.microsoft.com/office/drawing/2014/main" id="{8956B49B-0967-DC2E-1CB8-28837D2597A1}"/>
                    </a:ext>
                  </a:extLst>
                </p:cNvPr>
                <p:cNvSpPr/>
                <p:nvPr/>
              </p:nvSpPr>
              <p:spPr>
                <a:xfrm>
                  <a:off x="677395" y="0"/>
                  <a:ext cx="677396" cy="559064"/>
                </a:xfrm>
                <a:prstGeom prst="rect">
                  <a:avLst/>
                </a:prstGeom>
                <a:solidFill>
                  <a:srgbClr val="70BF41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  <p:sp>
              <p:nvSpPr>
                <p:cNvPr id="31" name="Rectangle">
                  <a:extLst>
                    <a:ext uri="{FF2B5EF4-FFF2-40B4-BE49-F238E27FC236}">
                      <a16:creationId xmlns:a16="http://schemas.microsoft.com/office/drawing/2014/main" id="{916ABED7-5353-D668-879F-53A804518544}"/>
                    </a:ext>
                  </a:extLst>
                </p:cNvPr>
                <p:cNvSpPr/>
                <p:nvPr/>
              </p:nvSpPr>
              <p:spPr>
                <a:xfrm>
                  <a:off x="1998316" y="0"/>
                  <a:ext cx="677396" cy="559064"/>
                </a:xfrm>
                <a:prstGeom prst="rect">
                  <a:avLst/>
                </a:prstGeom>
                <a:solidFill>
                  <a:srgbClr val="51A7F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  <p:sp>
              <p:nvSpPr>
                <p:cNvPr id="32" name="Rectangle">
                  <a:extLst>
                    <a:ext uri="{FF2B5EF4-FFF2-40B4-BE49-F238E27FC236}">
                      <a16:creationId xmlns:a16="http://schemas.microsoft.com/office/drawing/2014/main" id="{851199B3-D469-D2C5-CBEF-7FFA46A233B4}"/>
                    </a:ext>
                  </a:extLst>
                </p:cNvPr>
                <p:cNvSpPr/>
                <p:nvPr/>
              </p:nvSpPr>
              <p:spPr>
                <a:xfrm>
                  <a:off x="1354790" y="0"/>
                  <a:ext cx="677397" cy="559064"/>
                </a:xfrm>
                <a:prstGeom prst="rect">
                  <a:avLst/>
                </a:prstGeom>
                <a:solidFill>
                  <a:srgbClr val="70BF41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defTabSz="410766">
                    <a:defRPr sz="32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00"/>
                </a:p>
              </p:txBody>
            </p:sp>
          </p:grpSp>
        </p:grpSp>
        <p:sp>
          <p:nvSpPr>
            <p:cNvPr id="14" name="1">
              <a:extLst>
                <a:ext uri="{FF2B5EF4-FFF2-40B4-BE49-F238E27FC236}">
                  <a16:creationId xmlns:a16="http://schemas.microsoft.com/office/drawing/2014/main" id="{BA967F1D-29A5-8FD9-DA81-941AE86369DD}"/>
                </a:ext>
              </a:extLst>
            </p:cNvPr>
            <p:cNvSpPr txBox="1"/>
            <p:nvPr/>
          </p:nvSpPr>
          <p:spPr>
            <a:xfrm>
              <a:off x="575786" y="0"/>
              <a:ext cx="587302" cy="726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defTabSz="821531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1</a:t>
              </a:r>
            </a:p>
          </p:txBody>
        </p:sp>
        <p:sp>
          <p:nvSpPr>
            <p:cNvPr id="15" name="2">
              <a:extLst>
                <a:ext uri="{FF2B5EF4-FFF2-40B4-BE49-F238E27FC236}">
                  <a16:creationId xmlns:a16="http://schemas.microsoft.com/office/drawing/2014/main" id="{31E406B9-53C3-B293-5D2A-CF95FAFDE68A}"/>
                </a:ext>
              </a:extLst>
            </p:cNvPr>
            <p:cNvSpPr txBox="1"/>
            <p:nvPr/>
          </p:nvSpPr>
          <p:spPr>
            <a:xfrm>
              <a:off x="1320920" y="0"/>
              <a:ext cx="587303" cy="726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defTabSz="821531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2</a:t>
              </a:r>
            </a:p>
          </p:txBody>
        </p:sp>
        <p:sp>
          <p:nvSpPr>
            <p:cNvPr id="16" name="3">
              <a:extLst>
                <a:ext uri="{FF2B5EF4-FFF2-40B4-BE49-F238E27FC236}">
                  <a16:creationId xmlns:a16="http://schemas.microsoft.com/office/drawing/2014/main" id="{37E98426-9C9F-3BF4-4945-0455D6D2ACE7}"/>
                </a:ext>
              </a:extLst>
            </p:cNvPr>
            <p:cNvSpPr txBox="1"/>
            <p:nvPr/>
          </p:nvSpPr>
          <p:spPr>
            <a:xfrm>
              <a:off x="1964446" y="0"/>
              <a:ext cx="587303" cy="726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defTabSz="821531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3</a:t>
              </a:r>
            </a:p>
          </p:txBody>
        </p:sp>
        <p:sp>
          <p:nvSpPr>
            <p:cNvPr id="17" name="4">
              <a:extLst>
                <a:ext uri="{FF2B5EF4-FFF2-40B4-BE49-F238E27FC236}">
                  <a16:creationId xmlns:a16="http://schemas.microsoft.com/office/drawing/2014/main" id="{BE7ED1F7-E288-B4BC-9DFD-CD9F42751B02}"/>
                </a:ext>
              </a:extLst>
            </p:cNvPr>
            <p:cNvSpPr txBox="1"/>
            <p:nvPr/>
          </p:nvSpPr>
          <p:spPr>
            <a:xfrm>
              <a:off x="2607972" y="0"/>
              <a:ext cx="587302" cy="726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defTabSz="821531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4</a:t>
              </a:r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91C568CD-BB2C-CF10-4BD0-28A0556A677E}"/>
                </a:ext>
              </a:extLst>
            </p:cNvPr>
            <p:cNvSpPr txBox="1"/>
            <p:nvPr/>
          </p:nvSpPr>
          <p:spPr>
            <a:xfrm>
              <a:off x="33869" y="475204"/>
              <a:ext cx="587303" cy="726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defTabSz="821531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1</a:t>
              </a:r>
            </a:p>
          </p:txBody>
        </p:sp>
        <p:sp>
          <p:nvSpPr>
            <p:cNvPr id="19" name="2">
              <a:extLst>
                <a:ext uri="{FF2B5EF4-FFF2-40B4-BE49-F238E27FC236}">
                  <a16:creationId xmlns:a16="http://schemas.microsoft.com/office/drawing/2014/main" id="{8CA69690-80FD-9CED-A719-A2EB90DD80B0}"/>
                </a:ext>
              </a:extLst>
            </p:cNvPr>
            <p:cNvSpPr txBox="1"/>
            <p:nvPr/>
          </p:nvSpPr>
          <p:spPr>
            <a:xfrm>
              <a:off x="33869" y="1034268"/>
              <a:ext cx="587303" cy="726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defTabSz="821531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2</a:t>
              </a:r>
            </a:p>
          </p:txBody>
        </p:sp>
        <p:sp>
          <p:nvSpPr>
            <p:cNvPr id="20" name="3">
              <a:extLst>
                <a:ext uri="{FF2B5EF4-FFF2-40B4-BE49-F238E27FC236}">
                  <a16:creationId xmlns:a16="http://schemas.microsoft.com/office/drawing/2014/main" id="{63EB7C7A-DD98-6843-B587-903420CD7B3D}"/>
                </a:ext>
              </a:extLst>
            </p:cNvPr>
            <p:cNvSpPr txBox="1"/>
            <p:nvPr/>
          </p:nvSpPr>
          <p:spPr>
            <a:xfrm>
              <a:off x="33869" y="1627061"/>
              <a:ext cx="587303" cy="726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defTabSz="821531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3</a:t>
              </a:r>
            </a:p>
          </p:txBody>
        </p:sp>
        <p:sp>
          <p:nvSpPr>
            <p:cNvPr id="21" name="4">
              <a:extLst>
                <a:ext uri="{FF2B5EF4-FFF2-40B4-BE49-F238E27FC236}">
                  <a16:creationId xmlns:a16="http://schemas.microsoft.com/office/drawing/2014/main" id="{2A58D80D-1BEF-D788-CD45-659E87FF24BC}"/>
                </a:ext>
              </a:extLst>
            </p:cNvPr>
            <p:cNvSpPr txBox="1"/>
            <p:nvPr/>
          </p:nvSpPr>
          <p:spPr>
            <a:xfrm>
              <a:off x="0" y="2152387"/>
              <a:ext cx="587302" cy="726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defTabSz="821531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4</a:t>
              </a:r>
            </a:p>
          </p:txBody>
        </p:sp>
      </p:grpSp>
      <p:grpSp>
        <p:nvGrpSpPr>
          <p:cNvPr id="46" name="Oval 31">
            <a:extLst>
              <a:ext uri="{FF2B5EF4-FFF2-40B4-BE49-F238E27FC236}">
                <a16:creationId xmlns:a16="http://schemas.microsoft.com/office/drawing/2014/main" id="{49169DC9-7875-6761-1AD9-66AFE78FF073}"/>
              </a:ext>
            </a:extLst>
          </p:cNvPr>
          <p:cNvGrpSpPr/>
          <p:nvPr/>
        </p:nvGrpSpPr>
        <p:grpSpPr>
          <a:xfrm>
            <a:off x="9738973" y="5258707"/>
            <a:ext cx="1004980" cy="1004979"/>
            <a:chOff x="0" y="0"/>
            <a:chExt cx="2009956" cy="2009956"/>
          </a:xfrm>
        </p:grpSpPr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BAD0DD5B-68E7-214B-C072-3F56FA83AE5E}"/>
                </a:ext>
              </a:extLst>
            </p:cNvPr>
            <p:cNvSpPr/>
            <p:nvPr/>
          </p:nvSpPr>
          <p:spPr>
            <a:xfrm>
              <a:off x="0" y="0"/>
              <a:ext cx="2009956" cy="2009956"/>
            </a:xfrm>
            <a:prstGeom prst="ellipse">
              <a:avLst/>
            </a:prstGeom>
            <a:noFill/>
            <a:ln w="381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MSM">
              <a:extLst>
                <a:ext uri="{FF2B5EF4-FFF2-40B4-BE49-F238E27FC236}">
                  <a16:creationId xmlns:a16="http://schemas.microsoft.com/office/drawing/2014/main" id="{11BF5B5B-7A28-1595-6489-82F8C785578B}"/>
                </a:ext>
              </a:extLst>
            </p:cNvPr>
            <p:cNvSpPr/>
            <p:nvPr/>
          </p:nvSpPr>
          <p:spPr>
            <a:xfrm>
              <a:off x="404842" y="635645"/>
              <a:ext cx="1394721" cy="738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>
              <a:lvl1pPr defTabSz="1828800">
                <a:defRPr sz="3600" b="0"/>
              </a:lvl1pPr>
            </a:lstStyle>
            <a:p>
              <a:r>
                <a:rPr sz="1800"/>
                <a:t>MSM</a:t>
              </a:r>
            </a:p>
          </p:txBody>
        </p:sp>
      </p:grpSp>
      <p:sp>
        <p:nvSpPr>
          <p:cNvPr id="47" name="Straight Arrow Connector 48">
            <a:extLst>
              <a:ext uri="{FF2B5EF4-FFF2-40B4-BE49-F238E27FC236}">
                <a16:creationId xmlns:a16="http://schemas.microsoft.com/office/drawing/2014/main" id="{AB5950D1-1649-8394-DFCE-437A9B7CD8E8}"/>
              </a:ext>
            </a:extLst>
          </p:cNvPr>
          <p:cNvSpPr/>
          <p:nvPr/>
        </p:nvSpPr>
        <p:spPr>
          <a:xfrm>
            <a:off x="9235823" y="5750317"/>
            <a:ext cx="493655" cy="5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 cap="flat">
            <a:solidFill>
              <a:srgbClr val="44546A"/>
            </a:solidFill>
            <a:prstDash val="solid"/>
            <a:miter lim="800000"/>
            <a:tailEnd type="triangle" w="med" len="med"/>
          </a:ln>
          <a:effectLst/>
        </p:spPr>
        <p:txBody>
          <a:bodyPr/>
          <a:lstStyle/>
          <a:p>
            <a:endParaRPr sz="90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DA3CB696-8079-E85C-1331-56732AB9C432}"/>
              </a:ext>
            </a:extLst>
          </p:cNvPr>
          <p:cNvGrpSpPr/>
          <p:nvPr/>
        </p:nvGrpSpPr>
        <p:grpSpPr>
          <a:xfrm rot="16200000">
            <a:off x="10089644" y="4764220"/>
            <a:ext cx="2467733" cy="1216368"/>
            <a:chOff x="9235839" y="4420900"/>
            <a:chExt cx="2467733" cy="1216368"/>
          </a:xfrm>
        </p:grpSpPr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097665AC-A631-A6DE-627D-A01289F4EF77}"/>
                </a:ext>
              </a:extLst>
            </p:cNvPr>
            <p:cNvSpPr/>
            <p:nvPr/>
          </p:nvSpPr>
          <p:spPr>
            <a:xfrm>
              <a:off x="9235839" y="4634492"/>
              <a:ext cx="296666" cy="299033"/>
            </a:xfrm>
            <a:prstGeom prst="ellipse">
              <a:avLst/>
            </a:prstGeom>
            <a:solidFill>
              <a:srgbClr val="DBE2E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b="0">
                  <a:solidFill>
                    <a:srgbClr val="FFFFFF"/>
                  </a:solidFill>
                </a:defRPr>
              </a:pPr>
              <a:endParaRPr sz="900"/>
            </a:p>
          </p:txBody>
        </p:sp>
        <p:sp>
          <p:nvSpPr>
            <p:cNvPr id="50" name="Oval">
              <a:extLst>
                <a:ext uri="{FF2B5EF4-FFF2-40B4-BE49-F238E27FC236}">
                  <a16:creationId xmlns:a16="http://schemas.microsoft.com/office/drawing/2014/main" id="{F282C38B-677E-B7A9-CB5C-875CEBD1EFF6}"/>
                </a:ext>
              </a:extLst>
            </p:cNvPr>
            <p:cNvSpPr/>
            <p:nvPr/>
          </p:nvSpPr>
          <p:spPr>
            <a:xfrm>
              <a:off x="9765688" y="4933207"/>
              <a:ext cx="339393" cy="351592"/>
            </a:xfrm>
            <a:prstGeom prst="ellipse">
              <a:avLst/>
            </a:prstGeom>
            <a:solidFill>
              <a:srgbClr val="DDEDE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b="0">
                  <a:solidFill>
                    <a:srgbClr val="FFFFFF"/>
                  </a:solidFill>
                </a:defRPr>
              </a:pPr>
              <a:endParaRPr sz="900"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8D7045B6-882E-941E-C584-051470C27C39}"/>
                </a:ext>
              </a:extLst>
            </p:cNvPr>
            <p:cNvSpPr/>
            <p:nvPr/>
          </p:nvSpPr>
          <p:spPr>
            <a:xfrm>
              <a:off x="10540243" y="4716548"/>
              <a:ext cx="448545" cy="448939"/>
            </a:xfrm>
            <a:prstGeom prst="ellipse">
              <a:avLst/>
            </a:prstGeom>
            <a:solidFill>
              <a:srgbClr val="F2DBD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b="0">
                  <a:solidFill>
                    <a:srgbClr val="FFFFFF"/>
                  </a:solidFill>
                </a:defRPr>
              </a:pPr>
              <a:endParaRPr sz="900"/>
            </a:p>
          </p:txBody>
        </p:sp>
        <p:sp>
          <p:nvSpPr>
            <p:cNvPr id="52" name="Oval">
              <a:extLst>
                <a:ext uri="{FF2B5EF4-FFF2-40B4-BE49-F238E27FC236}">
                  <a16:creationId xmlns:a16="http://schemas.microsoft.com/office/drawing/2014/main" id="{2F89C96A-C701-9F5B-9647-D35FE58943A4}"/>
                </a:ext>
              </a:extLst>
            </p:cNvPr>
            <p:cNvSpPr/>
            <p:nvPr/>
          </p:nvSpPr>
          <p:spPr>
            <a:xfrm>
              <a:off x="11317083" y="4848453"/>
              <a:ext cx="386489" cy="350196"/>
            </a:xfrm>
            <a:prstGeom prst="ellipse">
              <a:avLst/>
            </a:prstGeom>
            <a:solidFill>
              <a:srgbClr val="E0F0F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b="0">
                  <a:solidFill>
                    <a:srgbClr val="FFFFFF"/>
                  </a:solidFill>
                </a:defRPr>
              </a:pPr>
              <a:endParaRPr sz="900" dirty="0"/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24BABBB4-D549-EC65-BCB5-3A8BCA88AFED}"/>
                </a:ext>
              </a:extLst>
            </p:cNvPr>
            <p:cNvSpPr/>
            <p:nvPr/>
          </p:nvSpPr>
          <p:spPr>
            <a:xfrm rot="20637229">
              <a:off x="9269317" y="4696227"/>
              <a:ext cx="642284" cy="656369"/>
            </a:xfrm>
            <a:prstGeom prst="arc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1EA093D4-4B65-C974-AB47-5B7A14D80BCA}"/>
                </a:ext>
              </a:extLst>
            </p:cNvPr>
            <p:cNvSpPr/>
            <p:nvPr/>
          </p:nvSpPr>
          <p:spPr>
            <a:xfrm rot="10206786">
              <a:off x="9401397" y="4533667"/>
              <a:ext cx="642284" cy="656369"/>
            </a:xfrm>
            <a:prstGeom prst="arc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786D2B2D-EF20-43D3-9C06-1144C9D9B4D4}"/>
                </a:ext>
              </a:extLst>
            </p:cNvPr>
            <p:cNvSpPr/>
            <p:nvPr/>
          </p:nvSpPr>
          <p:spPr>
            <a:xfrm rot="17913239">
              <a:off x="9951483" y="4742285"/>
              <a:ext cx="911289" cy="878677"/>
            </a:xfrm>
            <a:prstGeom prst="arc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9FE865A3-F165-86C7-8071-B48B1C64C37A}"/>
                </a:ext>
              </a:extLst>
            </p:cNvPr>
            <p:cNvSpPr/>
            <p:nvPr/>
          </p:nvSpPr>
          <p:spPr>
            <a:xfrm rot="7649857">
              <a:off x="9857217" y="4437206"/>
              <a:ext cx="911289" cy="878677"/>
            </a:xfrm>
            <a:prstGeom prst="arc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D34C8A94-9147-1C14-574A-873684E6BB16}"/>
                </a:ext>
              </a:extLst>
            </p:cNvPr>
            <p:cNvSpPr/>
            <p:nvPr/>
          </p:nvSpPr>
          <p:spPr>
            <a:xfrm rot="19548013">
              <a:off x="10642514" y="4666779"/>
              <a:ext cx="911289" cy="878677"/>
            </a:xfrm>
            <a:prstGeom prst="arc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ADF8F85C-CF30-1CF9-F6FC-9612F6B39AA9}"/>
                </a:ext>
              </a:extLst>
            </p:cNvPr>
            <p:cNvSpPr/>
            <p:nvPr/>
          </p:nvSpPr>
          <p:spPr>
            <a:xfrm rot="8287228">
              <a:off x="10691286" y="4421061"/>
              <a:ext cx="911289" cy="878677"/>
            </a:xfrm>
            <a:prstGeom prst="arc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7" name="Slide Number">
            <a:extLst>
              <a:ext uri="{FF2B5EF4-FFF2-40B4-BE49-F238E27FC236}">
                <a16:creationId xmlns:a16="http://schemas.microsoft.com/office/drawing/2014/main" id="{59148BDF-6FB2-5A50-C2C2-0704FCCCDBAC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11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62966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99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0" fill="hold" display="0">
                  <p:stCondLst>
                    <p:cond delay="indefinite"/>
                  </p:stCondLst>
                </p:cTn>
                <p:tgtEl>
                  <p:spTgt spid="310"/>
                </p:tgtEl>
              </p:cMediaNode>
            </p:video>
            <p:seq concurrent="1" prevAc="none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0"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28E91D-2DBA-F063-575C-F234F50F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193800"/>
            <a:ext cx="5451475" cy="4175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B602A-1624-A65A-E982-BF3035B6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5" y="1193800"/>
            <a:ext cx="4381500" cy="265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CBBFA-DD9F-2B01-A2ED-4AA27002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62" y="5585530"/>
            <a:ext cx="993070" cy="993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71502-223F-EB48-048F-89B3403A9A58}"/>
              </a:ext>
            </a:extLst>
          </p:cNvPr>
          <p:cNvSpPr txBox="1"/>
          <p:nvPr/>
        </p:nvSpPr>
        <p:spPr>
          <a:xfrm>
            <a:off x="2175668" y="5579070"/>
            <a:ext cx="899557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and discretisation require a lot of parameter optimisation. It is necessary to spend a good amount of time on hyper parameter optimisation.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11A40-5A56-7D8C-CB8E-544560347131}"/>
              </a:ext>
            </a:extLst>
          </p:cNvPr>
          <p:cNvSpPr txBox="1"/>
          <p:nvPr/>
        </p:nvSpPr>
        <p:spPr>
          <a:xfrm>
            <a:off x="7731125" y="4245976"/>
            <a:ext cx="1335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k-means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1B9ADE-C08F-063E-4576-5B6E653F84B9}"/>
              </a:ext>
            </a:extLst>
          </p:cNvPr>
          <p:cNvSpPr txBox="1"/>
          <p:nvPr/>
        </p:nvSpPr>
        <p:spPr>
          <a:xfrm>
            <a:off x="9396413" y="4245976"/>
            <a:ext cx="16160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regular spatial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BF6E3-E13C-1CD6-64F3-51502F723B2E}"/>
              </a:ext>
            </a:extLst>
          </p:cNvPr>
          <p:cNvSpPr txBox="1"/>
          <p:nvPr/>
        </p:nvSpPr>
        <p:spPr>
          <a:xfrm>
            <a:off x="7731125" y="4811862"/>
            <a:ext cx="1335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GB" sz="220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tc.</a:t>
            </a:r>
          </a:p>
        </p:txBody>
      </p:sp>
      <p:sp>
        <p:nvSpPr>
          <p:cNvPr id="2" name="Dimensionality reduction — TICA - PCA - VAMP">
            <a:extLst>
              <a:ext uri="{FF2B5EF4-FFF2-40B4-BE49-F238E27FC236}">
                <a16:creationId xmlns:a16="http://schemas.microsoft.com/office/drawing/2014/main" id="{ABE3EF27-6D5B-04AE-6C32-2E8A301703B1}"/>
              </a:ext>
            </a:extLst>
          </p:cNvPr>
          <p:cNvSpPr txBox="1"/>
          <p:nvPr/>
        </p:nvSpPr>
        <p:spPr>
          <a:xfrm>
            <a:off x="409258" y="217601"/>
            <a:ext cx="8747075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Clustering on reduced dimensional space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8E6E2114-F30B-7731-59FA-4099EBA62F59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he transition matrix contains all quantitive properties"/>
          <p:cNvSpPr txBox="1"/>
          <p:nvPr/>
        </p:nvSpPr>
        <p:spPr>
          <a:xfrm>
            <a:off x="183795" y="91578"/>
            <a:ext cx="10755380" cy="63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6700"/>
            </a:lvl1pPr>
          </a:lstStyle>
          <a:p>
            <a:r>
              <a:rPr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The transition matrix contains all quant</a:t>
            </a:r>
            <a:r>
              <a:rPr lang="en-GB"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a</a:t>
            </a:r>
            <a:r>
              <a:rPr sz="3800" b="1" dirty="0" err="1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tive</a:t>
            </a:r>
            <a:r>
              <a:rPr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properties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BBC790-0AE4-3038-8132-07EA5DA7C97B}"/>
              </a:ext>
            </a:extLst>
          </p:cNvPr>
          <p:cNvGrpSpPr/>
          <p:nvPr/>
        </p:nvGrpSpPr>
        <p:grpSpPr>
          <a:xfrm>
            <a:off x="7964344" y="4415685"/>
            <a:ext cx="3297214" cy="1483961"/>
            <a:chOff x="7964344" y="4415685"/>
            <a:chExt cx="3297214" cy="1483961"/>
          </a:xfrm>
        </p:grpSpPr>
        <p:sp>
          <p:nvSpPr>
            <p:cNvPr id="615" name="Square"/>
            <p:cNvSpPr/>
            <p:nvPr/>
          </p:nvSpPr>
          <p:spPr>
            <a:xfrm>
              <a:off x="7964344" y="4441085"/>
              <a:ext cx="635001" cy="635001"/>
            </a:xfrm>
            <a:prstGeom prst="rect">
              <a:avLst/>
            </a:prstGeom>
            <a:solidFill>
              <a:srgbClr val="7A81F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292100">
                <a:defRPr sz="2200" b="0">
                  <a:solidFill>
                    <a:srgbClr val="FFFFFF"/>
                  </a:solidFill>
                </a:defRPr>
              </a:pPr>
              <a:endParaRPr sz="1100"/>
            </a:p>
          </p:txBody>
        </p:sp>
        <p:sp>
          <p:nvSpPr>
            <p:cNvPr id="616" name="Rectangle"/>
            <p:cNvSpPr/>
            <p:nvPr/>
          </p:nvSpPr>
          <p:spPr>
            <a:xfrm>
              <a:off x="8686119" y="4441085"/>
              <a:ext cx="247409" cy="635001"/>
            </a:xfrm>
            <a:prstGeom prst="rect">
              <a:avLst/>
            </a:prstGeom>
            <a:solidFill>
              <a:srgbClr val="76D6F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292100">
                <a:defRPr sz="2200" b="0">
                  <a:solidFill>
                    <a:srgbClr val="FFFFFF"/>
                  </a:solidFill>
                </a:defRPr>
              </a:pPr>
              <a:endParaRPr sz="1100"/>
            </a:p>
          </p:txBody>
        </p:sp>
        <p:sp>
          <p:nvSpPr>
            <p:cNvPr id="617" name="="/>
            <p:cNvSpPr txBox="1"/>
            <p:nvPr/>
          </p:nvSpPr>
          <p:spPr>
            <a:xfrm>
              <a:off x="9020303" y="4554381"/>
              <a:ext cx="184252" cy="2667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 algn="l" defTabSz="584200">
                <a:defRPr sz="28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400"/>
                <a:t>=</a:t>
              </a:r>
            </a:p>
          </p:txBody>
        </p:sp>
        <p:sp>
          <p:nvSpPr>
            <p:cNvPr id="618" name="λ"/>
            <p:cNvSpPr txBox="1"/>
            <p:nvPr/>
          </p:nvSpPr>
          <p:spPr>
            <a:xfrm>
              <a:off x="9291330" y="4554381"/>
              <a:ext cx="184252" cy="2667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 algn="l" defTabSz="584200">
                <a:defRPr sz="28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400"/>
                <a:t>λ</a:t>
              </a:r>
            </a:p>
          </p:txBody>
        </p:sp>
        <p:sp>
          <p:nvSpPr>
            <p:cNvPr id="619" name="Rectangle"/>
            <p:cNvSpPr/>
            <p:nvPr/>
          </p:nvSpPr>
          <p:spPr>
            <a:xfrm>
              <a:off x="9509881" y="4415685"/>
              <a:ext cx="247409" cy="635001"/>
            </a:xfrm>
            <a:prstGeom prst="rect">
              <a:avLst/>
            </a:prstGeom>
            <a:solidFill>
              <a:srgbClr val="76D6F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292100">
                <a:defRPr sz="2200" b="0">
                  <a:solidFill>
                    <a:srgbClr val="FFFFFF"/>
                  </a:solidFill>
                </a:defRPr>
              </a:pPr>
              <a:endParaRPr sz="1100"/>
            </a:p>
          </p:txBody>
        </p:sp>
        <p:sp>
          <p:nvSpPr>
            <p:cNvPr id="620" name="P"/>
            <p:cNvSpPr txBox="1"/>
            <p:nvPr/>
          </p:nvSpPr>
          <p:spPr>
            <a:xfrm>
              <a:off x="8189718" y="4599815"/>
              <a:ext cx="184253" cy="2667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 algn="l" defTabSz="584200">
                <a:defRPr sz="28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400"/>
                <a:t>P</a:t>
              </a:r>
            </a:p>
          </p:txBody>
        </p:sp>
        <p:sp>
          <p:nvSpPr>
            <p:cNvPr id="621" name="v"/>
            <p:cNvSpPr txBox="1"/>
            <p:nvPr/>
          </p:nvSpPr>
          <p:spPr>
            <a:xfrm>
              <a:off x="8717697" y="4551821"/>
              <a:ext cx="184252" cy="2667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 algn="l" defTabSz="584200">
                <a:defRPr sz="28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400"/>
                <a:t>v</a:t>
              </a:r>
            </a:p>
          </p:txBody>
        </p:sp>
        <p:sp>
          <p:nvSpPr>
            <p:cNvPr id="622" name="v"/>
            <p:cNvSpPr txBox="1"/>
            <p:nvPr/>
          </p:nvSpPr>
          <p:spPr>
            <a:xfrm>
              <a:off x="9541459" y="4554381"/>
              <a:ext cx="184253" cy="2667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 algn="l" defTabSz="584200">
                <a:defRPr sz="28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400"/>
                <a:t>v</a:t>
              </a:r>
            </a:p>
          </p:txBody>
        </p:sp>
        <p:grpSp>
          <p:nvGrpSpPr>
            <p:cNvPr id="631" name="Group"/>
            <p:cNvGrpSpPr/>
            <p:nvPr/>
          </p:nvGrpSpPr>
          <p:grpSpPr>
            <a:xfrm>
              <a:off x="7964344" y="5239245"/>
              <a:ext cx="1792947" cy="660401"/>
              <a:chOff x="0" y="0"/>
              <a:chExt cx="3585892" cy="1320800"/>
            </a:xfrm>
          </p:grpSpPr>
          <p:sp>
            <p:nvSpPr>
              <p:cNvPr id="623" name="Square"/>
              <p:cNvSpPr/>
              <p:nvPr/>
            </p:nvSpPr>
            <p:spPr>
              <a:xfrm>
                <a:off x="0" y="50800"/>
                <a:ext cx="1270000" cy="1270000"/>
              </a:xfrm>
              <a:prstGeom prst="rect">
                <a:avLst/>
              </a:prstGeom>
              <a:solidFill>
                <a:srgbClr val="9421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2200" b="0">
                    <a:solidFill>
                      <a:srgbClr val="FFFFFF"/>
                    </a:solidFill>
                  </a:defRPr>
                </a:pPr>
                <a:endParaRPr sz="1100"/>
              </a:p>
            </p:txBody>
          </p:sp>
          <p:sp>
            <p:nvSpPr>
              <p:cNvPr id="624" name="Rectangle"/>
              <p:cNvSpPr/>
              <p:nvPr/>
            </p:nvSpPr>
            <p:spPr>
              <a:xfrm>
                <a:off x="1443550" y="50800"/>
                <a:ext cx="494818" cy="1270000"/>
              </a:xfrm>
              <a:prstGeom prst="rect">
                <a:avLst/>
              </a:prstGeom>
              <a:solidFill>
                <a:schemeClr val="accent6">
                  <a:satOff val="18029"/>
                  <a:lumOff val="1206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2200" b="0">
                    <a:solidFill>
                      <a:srgbClr val="FFFFFF"/>
                    </a:solidFill>
                  </a:defRPr>
                </a:pPr>
                <a:endParaRPr sz="1100"/>
              </a:p>
            </p:txBody>
          </p:sp>
          <p:sp>
            <p:nvSpPr>
              <p:cNvPr id="625" name="="/>
              <p:cNvSpPr txBox="1"/>
              <p:nvPr/>
            </p:nvSpPr>
            <p:spPr>
              <a:xfrm>
                <a:off x="2111919" y="277392"/>
                <a:ext cx="368504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spAutoFit/>
              </a:bodyPr>
              <a:lstStyle>
                <a:lvl1pPr algn="l" defTabSz="584200">
                  <a:defRPr sz="28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400"/>
                  <a:t>=</a:t>
                </a:r>
              </a:p>
            </p:txBody>
          </p:sp>
          <p:sp>
            <p:nvSpPr>
              <p:cNvPr id="626" name="λ"/>
              <p:cNvSpPr txBox="1"/>
              <p:nvPr/>
            </p:nvSpPr>
            <p:spPr>
              <a:xfrm>
                <a:off x="2653971" y="277392"/>
                <a:ext cx="368504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spAutoFit/>
              </a:bodyPr>
              <a:lstStyle>
                <a:lvl1pPr algn="l" defTabSz="584200">
                  <a:defRPr sz="28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400"/>
                  <a:t>λ</a:t>
                </a:r>
              </a:p>
            </p:txBody>
          </p:sp>
          <p:sp>
            <p:nvSpPr>
              <p:cNvPr id="627" name="Rectangle"/>
              <p:cNvSpPr/>
              <p:nvPr/>
            </p:nvSpPr>
            <p:spPr>
              <a:xfrm>
                <a:off x="3091074" y="0"/>
                <a:ext cx="494818" cy="1270000"/>
              </a:xfrm>
              <a:prstGeom prst="rect">
                <a:avLst/>
              </a:prstGeom>
              <a:solidFill>
                <a:schemeClr val="accent6">
                  <a:satOff val="18029"/>
                  <a:lumOff val="1206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2200" b="0">
                    <a:solidFill>
                      <a:srgbClr val="FFFFFF"/>
                    </a:solidFill>
                  </a:defRPr>
                </a:pPr>
                <a:endParaRPr sz="1100"/>
              </a:p>
            </p:txBody>
          </p:sp>
          <p:sp>
            <p:nvSpPr>
              <p:cNvPr id="628" name="PT"/>
              <p:cNvSpPr txBox="1"/>
              <p:nvPr/>
            </p:nvSpPr>
            <p:spPr>
              <a:xfrm>
                <a:off x="450748" y="368259"/>
                <a:ext cx="648678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spAutoFit/>
              </a:bodyPr>
              <a:lstStyle/>
              <a:p>
                <a:pPr defTabSz="292100">
                  <a:defRPr sz="28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rPr sz="1400"/>
                  <a:t>P</a:t>
                </a:r>
                <a:r>
                  <a:rPr sz="1400" baseline="31999"/>
                  <a:t>T</a:t>
                </a:r>
              </a:p>
            </p:txBody>
          </p:sp>
          <p:sp>
            <p:nvSpPr>
              <p:cNvPr id="629" name="v"/>
              <p:cNvSpPr txBox="1"/>
              <p:nvPr/>
            </p:nvSpPr>
            <p:spPr>
              <a:xfrm>
                <a:off x="1506707" y="272272"/>
                <a:ext cx="368504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spAutoFit/>
              </a:bodyPr>
              <a:lstStyle>
                <a:lvl1pPr algn="l" defTabSz="584200">
                  <a:defRPr sz="28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400"/>
                  <a:t>v</a:t>
                </a:r>
              </a:p>
            </p:txBody>
          </p:sp>
          <p:sp>
            <p:nvSpPr>
              <p:cNvPr id="630" name="v"/>
              <p:cNvSpPr txBox="1"/>
              <p:nvPr/>
            </p:nvSpPr>
            <p:spPr>
              <a:xfrm>
                <a:off x="3154230" y="277392"/>
                <a:ext cx="368504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spAutoFit/>
              </a:bodyPr>
              <a:lstStyle>
                <a:lvl1pPr algn="l" defTabSz="584200">
                  <a:defRPr sz="28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400"/>
                  <a:t>v</a:t>
                </a:r>
              </a:p>
            </p:txBody>
          </p:sp>
        </p:grpSp>
        <p:sp>
          <p:nvSpPr>
            <p:cNvPr id="632" name="right eigenvector"/>
            <p:cNvSpPr txBox="1"/>
            <p:nvPr/>
          </p:nvSpPr>
          <p:spPr>
            <a:xfrm>
              <a:off x="9944116" y="4443238"/>
              <a:ext cx="1317442" cy="6052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 defTabSz="584200">
                <a:defRPr sz="28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800" dirty="0">
                  <a:latin typeface="Helvetica" panose="020B0604020202020204" pitchFamily="34" charset="0"/>
                  <a:cs typeface="Helvetica" panose="020B0604020202020204" pitchFamily="34" charset="0"/>
                </a:rPr>
                <a:t>right eigenvector</a:t>
              </a:r>
            </a:p>
          </p:txBody>
        </p:sp>
        <p:sp>
          <p:nvSpPr>
            <p:cNvPr id="633" name="left eigenvector"/>
            <p:cNvSpPr txBox="1"/>
            <p:nvPr/>
          </p:nvSpPr>
          <p:spPr>
            <a:xfrm>
              <a:off x="9944116" y="5222348"/>
              <a:ext cx="1317442" cy="6052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 defTabSz="584200">
                <a:defRPr sz="28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800">
                  <a:latin typeface="Helvetica" panose="020B0604020202020204" pitchFamily="34" charset="0"/>
                  <a:cs typeface="Helvetica" panose="020B0604020202020204" pitchFamily="34" charset="0"/>
                </a:rPr>
                <a:t>left eigenvector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E0DE8D-C2CB-DC9C-4EC0-9AF845FFC508}"/>
              </a:ext>
            </a:extLst>
          </p:cNvPr>
          <p:cNvGrpSpPr/>
          <p:nvPr/>
        </p:nvGrpSpPr>
        <p:grpSpPr>
          <a:xfrm>
            <a:off x="5652860" y="1236569"/>
            <a:ext cx="5918278" cy="1860550"/>
            <a:chOff x="5652860" y="1236569"/>
            <a:chExt cx="5918278" cy="1860550"/>
          </a:xfrm>
        </p:grpSpPr>
        <p:pic>
          <p:nvPicPr>
            <p:cNvPr id="63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6031" y="1331819"/>
              <a:ext cx="2590801" cy="1727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3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0493" y="1331819"/>
              <a:ext cx="2600326" cy="17335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6" name="ç"/>
            <p:cNvSpPr/>
            <p:nvPr/>
          </p:nvSpPr>
          <p:spPr>
            <a:xfrm>
              <a:off x="10245181" y="1236569"/>
              <a:ext cx="899179" cy="1669323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/>
            <a:lstStyle>
              <a:lvl1pPr defTabSz="584200">
                <a:defRPr sz="2200" b="0">
                  <a:solidFill>
                    <a:srgbClr val="FFFFFF"/>
                  </a:solidFill>
                </a:defRPr>
              </a:lvl1pPr>
            </a:lstStyle>
            <a:p>
              <a:r>
                <a:rPr sz="1100"/>
                <a:t>ç</a:t>
              </a:r>
            </a:p>
          </p:txBody>
        </p:sp>
        <p:pic>
          <p:nvPicPr>
            <p:cNvPr id="637" name="latex-image-1.pdf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8216" y="1460910"/>
              <a:ext cx="647701" cy="1651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8" name="ç"/>
            <p:cNvSpPr/>
            <p:nvPr/>
          </p:nvSpPr>
          <p:spPr>
            <a:xfrm>
              <a:off x="5652860" y="1331819"/>
              <a:ext cx="387729" cy="1669323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/>
            <a:lstStyle>
              <a:lvl1pPr defTabSz="584200">
                <a:defRPr sz="2200" b="0">
                  <a:solidFill>
                    <a:srgbClr val="FFFFFF"/>
                  </a:solidFill>
                </a:defRPr>
              </a:lvl1pPr>
            </a:lstStyle>
            <a:p>
              <a:r>
                <a:rPr sz="1100"/>
                <a:t>ç</a:t>
              </a:r>
            </a:p>
          </p:txBody>
        </p:sp>
        <p:sp>
          <p:nvSpPr>
            <p:cNvPr id="639" name="Rectangle"/>
            <p:cNvSpPr/>
            <p:nvPr/>
          </p:nvSpPr>
          <p:spPr>
            <a:xfrm>
              <a:off x="5877488" y="2817718"/>
              <a:ext cx="5089529" cy="2794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292100">
                <a:defRPr sz="2200" b="0">
                  <a:solidFill>
                    <a:srgbClr val="FFFFFF"/>
                  </a:solidFill>
                </a:defRPr>
              </a:pPr>
              <a:endParaRPr sz="1100" dirty="0"/>
            </a:p>
          </p:txBody>
        </p:sp>
        <p:sp>
          <p:nvSpPr>
            <p:cNvPr id="640" name="ç"/>
            <p:cNvSpPr/>
            <p:nvPr/>
          </p:nvSpPr>
          <p:spPr>
            <a:xfrm>
              <a:off x="7886365" y="1331819"/>
              <a:ext cx="626146" cy="17272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/>
            <a:lstStyle>
              <a:lvl1pPr defTabSz="584200">
                <a:defRPr sz="2200" b="0">
                  <a:solidFill>
                    <a:srgbClr val="FFFFFF"/>
                  </a:solidFill>
                </a:defRPr>
              </a:lvl1pPr>
            </a:lstStyle>
            <a:p>
              <a:r>
                <a:rPr sz="1100"/>
                <a:t>ç</a:t>
              </a:r>
            </a:p>
          </p:txBody>
        </p:sp>
        <p:sp>
          <p:nvSpPr>
            <p:cNvPr id="641" name="A"/>
            <p:cNvSpPr txBox="1"/>
            <p:nvPr/>
          </p:nvSpPr>
          <p:spPr>
            <a:xfrm>
              <a:off x="6183182" y="2854826"/>
              <a:ext cx="136256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>
                  <a:solidFill>
                    <a:srgbClr val="DBE2E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/>
                <a:t>A</a:t>
              </a:r>
            </a:p>
          </p:txBody>
        </p:sp>
        <p:sp>
          <p:nvSpPr>
            <p:cNvPr id="642" name="B"/>
            <p:cNvSpPr txBox="1"/>
            <p:nvPr/>
          </p:nvSpPr>
          <p:spPr>
            <a:xfrm>
              <a:off x="6605408" y="2861176"/>
              <a:ext cx="136256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>
                  <a:solidFill>
                    <a:srgbClr val="DDED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/>
                <a:t>B</a:t>
              </a:r>
            </a:p>
          </p:txBody>
        </p:sp>
        <p:sp>
          <p:nvSpPr>
            <p:cNvPr id="643" name="C"/>
            <p:cNvSpPr txBox="1"/>
            <p:nvPr/>
          </p:nvSpPr>
          <p:spPr>
            <a:xfrm>
              <a:off x="7056999" y="2861176"/>
              <a:ext cx="144270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>
                  <a:solidFill>
                    <a:srgbClr val="F3DB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/>
                <a:t>C</a:t>
              </a:r>
            </a:p>
          </p:txBody>
        </p:sp>
        <p:sp>
          <p:nvSpPr>
            <p:cNvPr id="644" name="D"/>
            <p:cNvSpPr txBox="1"/>
            <p:nvPr/>
          </p:nvSpPr>
          <p:spPr>
            <a:xfrm>
              <a:off x="7471682" y="2854826"/>
              <a:ext cx="144270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>
                  <a:solidFill>
                    <a:srgbClr val="E1F0F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/>
                <a:t>D</a:t>
              </a:r>
            </a:p>
          </p:txBody>
        </p:sp>
        <p:sp>
          <p:nvSpPr>
            <p:cNvPr id="645" name="A"/>
            <p:cNvSpPr txBox="1"/>
            <p:nvPr/>
          </p:nvSpPr>
          <p:spPr>
            <a:xfrm>
              <a:off x="8666465" y="2854826"/>
              <a:ext cx="136256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>
                  <a:solidFill>
                    <a:srgbClr val="DBE2E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/>
                <a:t>A</a:t>
              </a:r>
            </a:p>
          </p:txBody>
        </p:sp>
        <p:sp>
          <p:nvSpPr>
            <p:cNvPr id="646" name="B"/>
            <p:cNvSpPr txBox="1"/>
            <p:nvPr/>
          </p:nvSpPr>
          <p:spPr>
            <a:xfrm>
              <a:off x="9691940" y="2854826"/>
              <a:ext cx="136256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>
                  <a:solidFill>
                    <a:srgbClr val="DDED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 dirty="0"/>
                <a:t>B</a:t>
              </a:r>
            </a:p>
          </p:txBody>
        </p:sp>
        <p:sp>
          <p:nvSpPr>
            <p:cNvPr id="647" name="varying the lagtime"/>
            <p:cNvSpPr txBox="1"/>
            <p:nvPr/>
          </p:nvSpPr>
          <p:spPr>
            <a:xfrm>
              <a:off x="10358287" y="1677204"/>
              <a:ext cx="1212851" cy="6052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 algn="l" defTabSz="584200">
                <a:defRPr sz="28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800" dirty="0">
                  <a:latin typeface="Helvetica" panose="020B0604020202020204" pitchFamily="34" charset="0"/>
                  <a:cs typeface="Helvetica" panose="020B0604020202020204" pitchFamily="34" charset="0"/>
                </a:rPr>
                <a:t>varying the lag</a:t>
              </a:r>
              <a:r>
                <a:rPr lang="en-GB" sz="1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sz="1800" dirty="0">
                  <a:latin typeface="Helvetica" panose="020B0604020202020204" pitchFamily="34" charset="0"/>
                  <a:cs typeface="Helvetica" panose="020B0604020202020204" pitchFamily="34" charset="0"/>
                </a:rPr>
                <a:t>time</a:t>
              </a:r>
            </a:p>
          </p:txBody>
        </p:sp>
        <p:pic>
          <p:nvPicPr>
            <p:cNvPr id="648" name="latex-image-1.pdf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9778" y="1439516"/>
              <a:ext cx="533401" cy="16510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52" name="Group"/>
          <p:cNvGrpSpPr/>
          <p:nvPr/>
        </p:nvGrpSpPr>
        <p:grpSpPr>
          <a:xfrm>
            <a:off x="304800" y="862187"/>
            <a:ext cx="5407153" cy="2997986"/>
            <a:chOff x="0" y="-505356"/>
            <a:chExt cx="10814304" cy="5995970"/>
          </a:xfrm>
        </p:grpSpPr>
        <p:pic>
          <p:nvPicPr>
            <p:cNvPr id="649" name="Screen Shot 2019-05-22 at 23.57.58.png" descr="Screen Shot 2019-05-22 at 23.57.58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322374" y="782400"/>
              <a:ext cx="8218810" cy="4404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0" name="Approximate with a transition matrix from the trajectory:"/>
            <p:cNvSpPr txBox="1"/>
            <p:nvPr/>
          </p:nvSpPr>
          <p:spPr>
            <a:xfrm>
              <a:off x="271134" y="-505356"/>
              <a:ext cx="10424984" cy="1456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/>
            <a:p>
              <a:r>
                <a:rPr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Approximate with a transition matrix from the trajectory:</a:t>
              </a:r>
            </a:p>
          </p:txBody>
        </p:sp>
        <p:sp>
          <p:nvSpPr>
            <p:cNvPr id="651" name="Rectangle"/>
            <p:cNvSpPr/>
            <p:nvPr/>
          </p:nvSpPr>
          <p:spPr>
            <a:xfrm>
              <a:off x="0" y="-450340"/>
              <a:ext cx="10814304" cy="5940954"/>
            </a:xfrm>
            <a:prstGeom prst="rect">
              <a:avLst/>
            </a:prstGeom>
            <a:noFill/>
            <a:ln w="762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334665" y="4787084"/>
            <a:ext cx="4102843" cy="1325364"/>
            <a:chOff x="0" y="0"/>
            <a:chExt cx="8205681" cy="2650723"/>
          </a:xfrm>
        </p:grpSpPr>
        <p:pic>
          <p:nvPicPr>
            <p:cNvPr id="653" name="Image" descr="Image"/>
            <p:cNvPicPr>
              <a:picLocks noChangeAspect="1"/>
            </p:cNvPicPr>
            <p:nvPr/>
          </p:nvPicPr>
          <p:blipFill>
            <a:blip r:embed="rId7"/>
            <a:srcRect t="72636"/>
            <a:stretch>
              <a:fillRect/>
            </a:stretch>
          </p:blipFill>
          <p:spPr>
            <a:xfrm>
              <a:off x="45107" y="56829"/>
              <a:ext cx="8119377" cy="724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8179520" cy="2646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5" name="Rectangle"/>
            <p:cNvSpPr/>
            <p:nvPr/>
          </p:nvSpPr>
          <p:spPr>
            <a:xfrm>
              <a:off x="887116" y="1853826"/>
              <a:ext cx="7247296" cy="7968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24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00"/>
            </a:p>
          </p:txBody>
        </p:sp>
        <p:sp>
          <p:nvSpPr>
            <p:cNvPr id="656" name="A"/>
            <p:cNvSpPr txBox="1"/>
            <p:nvPr/>
          </p:nvSpPr>
          <p:spPr>
            <a:xfrm>
              <a:off x="1713338" y="1868862"/>
              <a:ext cx="352493" cy="48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>
                  <a:solidFill>
                    <a:srgbClr val="DBE2E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/>
                <a:t>A</a:t>
              </a:r>
            </a:p>
          </p:txBody>
        </p:sp>
        <p:sp>
          <p:nvSpPr>
            <p:cNvPr id="657" name="0"/>
            <p:cNvSpPr txBox="1"/>
            <p:nvPr/>
          </p:nvSpPr>
          <p:spPr>
            <a:xfrm>
              <a:off x="989436" y="1868862"/>
              <a:ext cx="302523" cy="48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0</a:t>
              </a:r>
            </a:p>
          </p:txBody>
        </p:sp>
        <p:sp>
          <p:nvSpPr>
            <p:cNvPr id="658" name="25"/>
            <p:cNvSpPr txBox="1"/>
            <p:nvPr/>
          </p:nvSpPr>
          <p:spPr>
            <a:xfrm>
              <a:off x="2652329" y="1868862"/>
              <a:ext cx="469722" cy="48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25</a:t>
              </a:r>
            </a:p>
          </p:txBody>
        </p:sp>
        <p:sp>
          <p:nvSpPr>
            <p:cNvPr id="659" name="50"/>
            <p:cNvSpPr txBox="1"/>
            <p:nvPr/>
          </p:nvSpPr>
          <p:spPr>
            <a:xfrm>
              <a:off x="4275904" y="1868862"/>
              <a:ext cx="469722" cy="48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50</a:t>
              </a:r>
            </a:p>
          </p:txBody>
        </p:sp>
        <p:sp>
          <p:nvSpPr>
            <p:cNvPr id="660" name="75"/>
            <p:cNvSpPr txBox="1"/>
            <p:nvPr/>
          </p:nvSpPr>
          <p:spPr>
            <a:xfrm>
              <a:off x="6080209" y="1868862"/>
              <a:ext cx="469722" cy="48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75</a:t>
              </a:r>
            </a:p>
          </p:txBody>
        </p:sp>
        <p:sp>
          <p:nvSpPr>
            <p:cNvPr id="661" name="100"/>
            <p:cNvSpPr txBox="1"/>
            <p:nvPr/>
          </p:nvSpPr>
          <p:spPr>
            <a:xfrm>
              <a:off x="7568762" y="1868862"/>
              <a:ext cx="636920" cy="48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100</a:t>
              </a:r>
            </a:p>
          </p:txBody>
        </p:sp>
        <p:sp>
          <p:nvSpPr>
            <p:cNvPr id="662" name="B"/>
            <p:cNvSpPr txBox="1"/>
            <p:nvPr/>
          </p:nvSpPr>
          <p:spPr>
            <a:xfrm>
              <a:off x="3517644" y="1868862"/>
              <a:ext cx="352493" cy="48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>
                  <a:solidFill>
                    <a:srgbClr val="DDED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/>
                <a:t>B</a:t>
              </a:r>
            </a:p>
          </p:txBody>
        </p:sp>
        <p:sp>
          <p:nvSpPr>
            <p:cNvPr id="663" name="C"/>
            <p:cNvSpPr txBox="1"/>
            <p:nvPr/>
          </p:nvSpPr>
          <p:spPr>
            <a:xfrm>
              <a:off x="5321950" y="1868862"/>
              <a:ext cx="352492" cy="48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>
                  <a:solidFill>
                    <a:srgbClr val="F3DB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/>
                <a:t>C</a:t>
              </a:r>
            </a:p>
          </p:txBody>
        </p:sp>
        <p:sp>
          <p:nvSpPr>
            <p:cNvPr id="664" name="D"/>
            <p:cNvSpPr txBox="1"/>
            <p:nvPr/>
          </p:nvSpPr>
          <p:spPr>
            <a:xfrm>
              <a:off x="6960861" y="1868862"/>
              <a:ext cx="352492" cy="48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>
                  <a:solidFill>
                    <a:srgbClr val="E1F0F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00"/>
                <a:t>D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400D854-81B9-1A50-2BF1-B424AC4EC469}"/>
              </a:ext>
            </a:extLst>
          </p:cNvPr>
          <p:cNvGrpSpPr/>
          <p:nvPr/>
        </p:nvGrpSpPr>
        <p:grpSpPr>
          <a:xfrm>
            <a:off x="4505422" y="3949803"/>
            <a:ext cx="2832581" cy="1305952"/>
            <a:chOff x="4505422" y="3949803"/>
            <a:chExt cx="2832581" cy="1305952"/>
          </a:xfrm>
        </p:grpSpPr>
        <p:grpSp>
          <p:nvGrpSpPr>
            <p:cNvPr id="669" name="Group"/>
            <p:cNvGrpSpPr/>
            <p:nvPr/>
          </p:nvGrpSpPr>
          <p:grpSpPr>
            <a:xfrm>
              <a:off x="4550980" y="3949803"/>
              <a:ext cx="2787023" cy="413929"/>
              <a:chOff x="0" y="0"/>
              <a:chExt cx="5574044" cy="827856"/>
            </a:xfrm>
          </p:grpSpPr>
          <p:pic>
            <p:nvPicPr>
              <p:cNvPr id="666" name="droppedImage.pdf" descr="droppedImage.pdf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0" y="198466"/>
                <a:ext cx="5402890" cy="418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67" name="Rectangle"/>
              <p:cNvSpPr/>
              <p:nvPr/>
            </p:nvSpPr>
            <p:spPr>
              <a:xfrm>
                <a:off x="1028382" y="0"/>
                <a:ext cx="269408" cy="808146"/>
              </a:xfrm>
              <a:prstGeom prst="rect">
                <a:avLst/>
              </a:prstGeom>
              <a:noFill/>
              <a:ln w="38100" cap="flat">
                <a:solidFill>
                  <a:srgbClr val="E324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000"/>
              </a:p>
            </p:txBody>
          </p:sp>
          <p:sp>
            <p:nvSpPr>
              <p:cNvPr id="668" name="Rectangle"/>
              <p:cNvSpPr/>
              <p:nvPr/>
            </p:nvSpPr>
            <p:spPr>
              <a:xfrm>
                <a:off x="1868402" y="19710"/>
                <a:ext cx="3705643" cy="808147"/>
              </a:xfrm>
              <a:prstGeom prst="rect">
                <a:avLst/>
              </a:prstGeom>
              <a:noFill/>
              <a:ln w="38100" cap="flat">
                <a:solidFill>
                  <a:srgbClr val="E324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000"/>
              </a:p>
            </p:txBody>
          </p:sp>
        </p:grpSp>
        <p:sp>
          <p:nvSpPr>
            <p:cNvPr id="670" name="Line"/>
            <p:cNvSpPr/>
            <p:nvPr/>
          </p:nvSpPr>
          <p:spPr>
            <a:xfrm flipH="1">
              <a:off x="4505422" y="5243967"/>
              <a:ext cx="626146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2200" b="0">
                  <a:solidFill>
                    <a:srgbClr val="FFFFFF"/>
                  </a:solidFill>
                </a:defRPr>
              </a:pPr>
              <a:endParaRPr sz="1100"/>
            </a:p>
          </p:txBody>
        </p:sp>
        <p:sp>
          <p:nvSpPr>
            <p:cNvPr id="671" name="Line"/>
            <p:cNvSpPr/>
            <p:nvPr/>
          </p:nvSpPr>
          <p:spPr>
            <a:xfrm flipV="1">
              <a:off x="5133008" y="4467712"/>
              <a:ext cx="1" cy="78804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2200" b="0">
                  <a:solidFill>
                    <a:srgbClr val="FFFFFF"/>
                  </a:solidFill>
                </a:defRPr>
              </a:pPr>
              <a:endParaRPr sz="1100"/>
            </a:p>
          </p:txBody>
        </p:sp>
      </p:grpSp>
      <p:sp>
        <p:nvSpPr>
          <p:cNvPr id="673" name="We can find the most likely structure/coordinates!"/>
          <p:cNvSpPr txBox="1"/>
          <p:nvPr/>
        </p:nvSpPr>
        <p:spPr>
          <a:xfrm>
            <a:off x="342804" y="6131877"/>
            <a:ext cx="6752682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We can find the most likely structure/coordinates!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EDFF69E-883E-7AD5-C5AC-E6DA8C1494E5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Eigenvalues tell us about timescales"/>
          <p:cNvSpPr txBox="1"/>
          <p:nvPr/>
        </p:nvSpPr>
        <p:spPr>
          <a:xfrm>
            <a:off x="1802613" y="44199"/>
            <a:ext cx="7643567" cy="71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821531">
              <a:tabLst>
                <a:tab pos="1397000" algn="l"/>
              </a:tabLst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Eigenvalues tell us about timescales</a:t>
            </a:r>
          </a:p>
        </p:txBody>
      </p:sp>
      <p:grpSp>
        <p:nvGrpSpPr>
          <p:cNvPr id="679" name="Group"/>
          <p:cNvGrpSpPr/>
          <p:nvPr/>
        </p:nvGrpSpPr>
        <p:grpSpPr>
          <a:xfrm>
            <a:off x="7503602" y="1734254"/>
            <a:ext cx="2525232" cy="366118"/>
            <a:chOff x="0" y="0"/>
            <a:chExt cx="5050462" cy="732234"/>
          </a:xfrm>
        </p:grpSpPr>
        <p:pic>
          <p:nvPicPr>
            <p:cNvPr id="677" name="droppedImage.pdf" descr="droppedImage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161964"/>
              <a:ext cx="4895385" cy="379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8" name="Rectangle"/>
            <p:cNvSpPr/>
            <p:nvPr/>
          </p:nvSpPr>
          <p:spPr>
            <a:xfrm>
              <a:off x="1692899" y="0"/>
              <a:ext cx="3357564" cy="732235"/>
            </a:xfrm>
            <a:prstGeom prst="rect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</p:grpSp>
      <p:pic>
        <p:nvPicPr>
          <p:cNvPr id="6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30" y="4123043"/>
            <a:ext cx="5937483" cy="2111843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Group"/>
          <p:cNvSpPr/>
          <p:nvPr/>
        </p:nvSpPr>
        <p:spPr>
          <a:xfrm>
            <a:off x="7980347" y="4732480"/>
            <a:ext cx="1839517" cy="892969"/>
          </a:xfrm>
          <a:prstGeom prst="rect">
            <a:avLst/>
          </a:prstGeom>
          <a:ln w="50800">
            <a:solidFill>
              <a:srgbClr val="E32400"/>
            </a:solidFill>
            <a:miter lim="400000"/>
          </a:ln>
        </p:spPr>
        <p:txBody>
          <a:bodyPr lIns="35719" tIns="35719" rIns="35719" bIns="35719" anchor="ctr"/>
          <a:lstStyle/>
          <a:p>
            <a:pPr defTabSz="410766"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/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05" y="1252902"/>
            <a:ext cx="5321320" cy="2332806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Prinz, J.-H. et al (2011) Markov models of molecular kinetics: Generation and Validation. J. Chem. Phys., 134 . p. 174105."/>
          <p:cNvSpPr txBox="1"/>
          <p:nvPr/>
        </p:nvSpPr>
        <p:spPr>
          <a:xfrm>
            <a:off x="1623241" y="6379012"/>
            <a:ext cx="6067878" cy="472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 defTabSz="821531">
              <a:defRPr sz="26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1300"/>
              <a:t>Prinz, J.-H. et al (2011) Markov models of molecular kinetics: Generation and Validation. J. Chem. Phys., 134 . p. 174105.</a:t>
            </a:r>
          </a:p>
        </p:txBody>
      </p:sp>
      <p:sp>
        <p:nvSpPr>
          <p:cNvPr id="684" name="Line"/>
          <p:cNvSpPr/>
          <p:nvPr/>
        </p:nvSpPr>
        <p:spPr>
          <a:xfrm flipV="1">
            <a:off x="4169564" y="1689803"/>
            <a:ext cx="1" cy="356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defTabSz="410766">
              <a:defRPr b="0"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685" name="gap"/>
          <p:cNvSpPr txBox="1"/>
          <p:nvPr/>
        </p:nvSpPr>
        <p:spPr>
          <a:xfrm>
            <a:off x="4287479" y="1685856"/>
            <a:ext cx="739401" cy="36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 defTabSz="821531">
              <a:defRPr sz="38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1900"/>
              <a:t>gap</a:t>
            </a:r>
          </a:p>
        </p:txBody>
      </p:sp>
      <p:grpSp>
        <p:nvGrpSpPr>
          <p:cNvPr id="695" name="Group"/>
          <p:cNvGrpSpPr/>
          <p:nvPr/>
        </p:nvGrpSpPr>
        <p:grpSpPr>
          <a:xfrm>
            <a:off x="7942249" y="2554199"/>
            <a:ext cx="1915714" cy="1724454"/>
            <a:chOff x="0" y="0"/>
            <a:chExt cx="3831426" cy="3448906"/>
          </a:xfrm>
        </p:grpSpPr>
        <p:sp>
          <p:nvSpPr>
            <p:cNvPr id="686" name="Line"/>
            <p:cNvSpPr/>
            <p:nvPr/>
          </p:nvSpPr>
          <p:spPr>
            <a:xfrm>
              <a:off x="628634" y="481128"/>
              <a:ext cx="2574159" cy="2486650"/>
            </a:xfrm>
            <a:prstGeom prst="line">
              <a:avLst/>
            </a:prstGeom>
            <a:noFill/>
            <a:ln w="254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b="0">
                  <a:solidFill>
                    <a:srgbClr val="FFFFFF"/>
                  </a:solidFill>
                </a:defRPr>
              </a:pPr>
              <a:endParaRPr sz="900"/>
            </a:p>
          </p:txBody>
        </p:sp>
        <p:grpSp>
          <p:nvGrpSpPr>
            <p:cNvPr id="694" name="Group"/>
            <p:cNvGrpSpPr/>
            <p:nvPr/>
          </p:nvGrpSpPr>
          <p:grpSpPr>
            <a:xfrm>
              <a:off x="-1" y="-1"/>
              <a:ext cx="3831428" cy="3448908"/>
              <a:chOff x="0" y="0"/>
              <a:chExt cx="3831426" cy="3448906"/>
            </a:xfrm>
          </p:grpSpPr>
          <p:sp>
            <p:nvSpPr>
              <p:cNvPr id="687" name="Oval"/>
              <p:cNvSpPr/>
              <p:nvPr/>
            </p:nvSpPr>
            <p:spPr>
              <a:xfrm>
                <a:off x="-1" y="-1"/>
                <a:ext cx="3831428" cy="3448908"/>
              </a:xfrm>
              <a:prstGeom prst="ellips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b="0"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688" name="Oval"/>
              <p:cNvSpPr/>
              <p:nvPr/>
            </p:nvSpPr>
            <p:spPr>
              <a:xfrm>
                <a:off x="1480607" y="171233"/>
                <a:ext cx="1048874" cy="1013217"/>
              </a:xfrm>
              <a:prstGeom prst="ellipse">
                <a:avLst/>
              </a:prstGeom>
              <a:solidFill>
                <a:schemeClr val="accent1">
                  <a:alpha val="4079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b="0"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689" name="Oval"/>
              <p:cNvSpPr/>
              <p:nvPr/>
            </p:nvSpPr>
            <p:spPr>
              <a:xfrm>
                <a:off x="2618554" y="1302279"/>
                <a:ext cx="1048874" cy="1013217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233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b="0"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690" name="Oval"/>
              <p:cNvSpPr/>
              <p:nvPr/>
            </p:nvSpPr>
            <p:spPr>
              <a:xfrm>
                <a:off x="1391276" y="2285077"/>
                <a:ext cx="1048874" cy="1013217"/>
              </a:xfrm>
              <a:prstGeom prst="ellipse">
                <a:avLst/>
              </a:prstGeom>
              <a:solidFill>
                <a:schemeClr val="accent3">
                  <a:hueOff val="914337"/>
                  <a:satOff val="31515"/>
                  <a:lumOff val="-30790"/>
                  <a:alpha val="4934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b="0"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691" name="Oval"/>
              <p:cNvSpPr/>
              <p:nvPr/>
            </p:nvSpPr>
            <p:spPr>
              <a:xfrm>
                <a:off x="220726" y="1217845"/>
                <a:ext cx="1048874" cy="1013217"/>
              </a:xfrm>
              <a:prstGeom prst="ellipse">
                <a:avLst/>
              </a:prstGeom>
              <a:solidFill>
                <a:schemeClr val="accent6">
                  <a:alpha val="5270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b="0"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692" name="Line"/>
              <p:cNvSpPr/>
              <p:nvPr/>
            </p:nvSpPr>
            <p:spPr>
              <a:xfrm flipV="1">
                <a:off x="839443" y="519703"/>
                <a:ext cx="2463920" cy="2578370"/>
              </a:xfrm>
              <a:prstGeom prst="line">
                <a:avLst/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b="0"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693" name="Line"/>
              <p:cNvSpPr/>
              <p:nvPr/>
            </p:nvSpPr>
            <p:spPr>
              <a:xfrm>
                <a:off x="387932" y="383261"/>
                <a:ext cx="2746593" cy="18192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94" y="2842"/>
                    </a:moveTo>
                    <a:lnTo>
                      <a:pt x="9363" y="0"/>
                    </a:lnTo>
                    <a:lnTo>
                      <a:pt x="10440" y="4386"/>
                    </a:lnTo>
                    <a:lnTo>
                      <a:pt x="12369" y="2289"/>
                    </a:lnTo>
                    <a:lnTo>
                      <a:pt x="13399" y="8597"/>
                    </a:lnTo>
                    <a:lnTo>
                      <a:pt x="10391" y="8133"/>
                    </a:lnTo>
                    <a:lnTo>
                      <a:pt x="12708" y="394"/>
                    </a:lnTo>
                    <a:lnTo>
                      <a:pt x="18257" y="5288"/>
                    </a:lnTo>
                    <a:lnTo>
                      <a:pt x="15304" y="6907"/>
                    </a:lnTo>
                    <a:lnTo>
                      <a:pt x="8946" y="6640"/>
                    </a:lnTo>
                    <a:lnTo>
                      <a:pt x="5001" y="11422"/>
                    </a:lnTo>
                    <a:lnTo>
                      <a:pt x="4450" y="15692"/>
                    </a:lnTo>
                    <a:lnTo>
                      <a:pt x="2687" y="16596"/>
                    </a:lnTo>
                    <a:lnTo>
                      <a:pt x="1605" y="11676"/>
                    </a:lnTo>
                    <a:lnTo>
                      <a:pt x="3078" y="7480"/>
                    </a:lnTo>
                    <a:lnTo>
                      <a:pt x="3231" y="13151"/>
                    </a:lnTo>
                    <a:lnTo>
                      <a:pt x="0" y="17164"/>
                    </a:lnTo>
                    <a:lnTo>
                      <a:pt x="1538" y="21194"/>
                    </a:lnTo>
                    <a:lnTo>
                      <a:pt x="5178" y="17736"/>
                    </a:lnTo>
                    <a:lnTo>
                      <a:pt x="6699" y="20263"/>
                    </a:lnTo>
                    <a:lnTo>
                      <a:pt x="7392" y="16115"/>
                    </a:lnTo>
                    <a:lnTo>
                      <a:pt x="3431" y="17389"/>
                    </a:lnTo>
                    <a:lnTo>
                      <a:pt x="272" y="14265"/>
                    </a:lnTo>
                    <a:lnTo>
                      <a:pt x="2106" y="18258"/>
                    </a:lnTo>
                    <a:lnTo>
                      <a:pt x="2876" y="21600"/>
                    </a:lnTo>
                    <a:lnTo>
                      <a:pt x="5589" y="15039"/>
                    </a:lnTo>
                    <a:lnTo>
                      <a:pt x="12335" y="5092"/>
                    </a:lnTo>
                    <a:lnTo>
                      <a:pt x="15036" y="5599"/>
                    </a:lnTo>
                    <a:lnTo>
                      <a:pt x="14452" y="8561"/>
                    </a:lnTo>
                    <a:lnTo>
                      <a:pt x="21600" y="1558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b="0"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Equation"/>
              <p:cNvSpPr txBox="1"/>
              <p:nvPr/>
            </p:nvSpPr>
            <p:spPr>
              <a:xfrm>
                <a:off x="8145120" y="4877536"/>
                <a:ext cx="1569789" cy="6490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sz="2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2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sz="2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sz="2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sz="22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2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sz="22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sz="2250"/>
              </a:p>
            </p:txBody>
          </p:sp>
        </mc:Choice>
        <mc:Fallback xmlns="">
          <p:sp>
            <p:nvSpPr>
              <p:cNvPr id="6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120" y="4877536"/>
                <a:ext cx="1569789" cy="649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">
            <a:extLst>
              <a:ext uri="{FF2B5EF4-FFF2-40B4-BE49-F238E27FC236}">
                <a16:creationId xmlns:a16="http://schemas.microsoft.com/office/drawing/2014/main" id="{E7D43383-21E9-A99F-98A7-9630F5CC4051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he eigenvectors tell us about the slowest processes"/>
          <p:cNvSpPr txBox="1"/>
          <p:nvPr/>
        </p:nvSpPr>
        <p:spPr>
          <a:xfrm>
            <a:off x="171530" y="87676"/>
            <a:ext cx="10096803" cy="65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821531">
              <a:tabLst>
                <a:tab pos="1397000" algn="l"/>
              </a:tabLst>
              <a:defRPr sz="7000"/>
            </a:lvl1pPr>
          </a:lstStyle>
          <a:p>
            <a:r>
              <a:rPr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The eigenvectors tell us about the slowest processes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2235446" y="1157445"/>
            <a:ext cx="6594634" cy="3529348"/>
            <a:chOff x="0" y="0"/>
            <a:chExt cx="13189266" cy="7058693"/>
          </a:xfrm>
        </p:grpSpPr>
        <p:grpSp>
          <p:nvGrpSpPr>
            <p:cNvPr id="714" name="Group"/>
            <p:cNvGrpSpPr/>
            <p:nvPr/>
          </p:nvGrpSpPr>
          <p:grpSpPr>
            <a:xfrm>
              <a:off x="639216" y="0"/>
              <a:ext cx="12550051" cy="7058694"/>
              <a:chOff x="0" y="0"/>
              <a:chExt cx="12550050" cy="7058693"/>
            </a:xfrm>
          </p:grpSpPr>
          <p:pic>
            <p:nvPicPr>
              <p:cNvPr id="701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57" y="0"/>
                <a:ext cx="12538694" cy="4224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2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060849"/>
                <a:ext cx="12288828" cy="39978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03" name="Rectangle"/>
              <p:cNvSpPr/>
              <p:nvPr/>
            </p:nvSpPr>
            <p:spPr>
              <a:xfrm>
                <a:off x="1555979" y="5888873"/>
                <a:ext cx="10948641" cy="9871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410766">
                  <a:defRPr sz="32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grpSp>
            <p:nvGrpSpPr>
              <p:cNvPr id="713" name="Group"/>
              <p:cNvGrpSpPr/>
              <p:nvPr/>
            </p:nvGrpSpPr>
            <p:grpSpPr>
              <a:xfrm>
                <a:off x="1937704" y="5875494"/>
                <a:ext cx="10460220" cy="730920"/>
                <a:chOff x="0" y="0"/>
                <a:chExt cx="10460218" cy="730918"/>
              </a:xfrm>
            </p:grpSpPr>
            <p:sp>
              <p:nvSpPr>
                <p:cNvPr id="704" name="A"/>
                <p:cNvSpPr txBox="1"/>
                <p:nvPr/>
              </p:nvSpPr>
              <p:spPr>
                <a:xfrm>
                  <a:off x="1093615" y="0"/>
                  <a:ext cx="524497" cy="730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 algn="l" defTabSz="821531">
                    <a:defRPr sz="2800">
                      <a:solidFill>
                        <a:srgbClr val="DBE2E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400"/>
                    <a:t>A</a:t>
                  </a:r>
                </a:p>
              </p:txBody>
            </p:sp>
            <p:sp>
              <p:nvSpPr>
                <p:cNvPr id="705" name="B"/>
                <p:cNvSpPr txBox="1"/>
                <p:nvPr/>
              </p:nvSpPr>
              <p:spPr>
                <a:xfrm>
                  <a:off x="3683127" y="0"/>
                  <a:ext cx="524498" cy="730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 algn="l" defTabSz="821531">
                    <a:defRPr sz="2800">
                      <a:solidFill>
                        <a:srgbClr val="DDEDE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400"/>
                    <a:t>B</a:t>
                  </a:r>
                </a:p>
              </p:txBody>
            </p:sp>
            <p:sp>
              <p:nvSpPr>
                <p:cNvPr id="706" name="C"/>
                <p:cNvSpPr txBox="1"/>
                <p:nvPr/>
              </p:nvSpPr>
              <p:spPr>
                <a:xfrm>
                  <a:off x="6204495" y="0"/>
                  <a:ext cx="524497" cy="730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 algn="l" defTabSz="821531">
                    <a:defRPr sz="2800">
                      <a:solidFill>
                        <a:srgbClr val="F3DBDB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400"/>
                    <a:t>C</a:t>
                  </a:r>
                </a:p>
              </p:txBody>
            </p:sp>
            <p:sp>
              <p:nvSpPr>
                <p:cNvPr id="707" name="D"/>
                <p:cNvSpPr txBox="1"/>
                <p:nvPr/>
              </p:nvSpPr>
              <p:spPr>
                <a:xfrm>
                  <a:off x="8498712" y="0"/>
                  <a:ext cx="524497" cy="730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 algn="l" defTabSz="821531">
                    <a:defRPr sz="2800">
                      <a:solidFill>
                        <a:srgbClr val="E1F0F5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400"/>
                    <a:t>D</a:t>
                  </a:r>
                </a:p>
              </p:txBody>
            </p:sp>
            <p:sp>
              <p:nvSpPr>
                <p:cNvPr id="708" name="0"/>
                <p:cNvSpPr txBox="1"/>
                <p:nvPr/>
              </p:nvSpPr>
              <p:spPr>
                <a:xfrm>
                  <a:off x="0" y="0"/>
                  <a:ext cx="449342" cy="730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 algn="l" defTabSz="821531">
                    <a:defRPr sz="2800" b="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1400"/>
                    <a:t>0</a:t>
                  </a:r>
                </a:p>
              </p:txBody>
            </p:sp>
            <p:sp>
              <p:nvSpPr>
                <p:cNvPr id="709" name="25"/>
                <p:cNvSpPr txBox="1"/>
                <p:nvPr/>
              </p:nvSpPr>
              <p:spPr>
                <a:xfrm>
                  <a:off x="2375878" y="0"/>
                  <a:ext cx="700811" cy="730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 algn="l" defTabSz="821531">
                    <a:defRPr sz="2800" b="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1400"/>
                    <a:t>25</a:t>
                  </a:r>
                </a:p>
              </p:txBody>
            </p:sp>
            <p:sp>
              <p:nvSpPr>
                <p:cNvPr id="710" name="50"/>
                <p:cNvSpPr txBox="1"/>
                <p:nvPr/>
              </p:nvSpPr>
              <p:spPr>
                <a:xfrm>
                  <a:off x="4760501" y="0"/>
                  <a:ext cx="700811" cy="730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 algn="l" defTabSz="821531">
                    <a:defRPr sz="2800" b="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1400"/>
                    <a:t>50</a:t>
                  </a:r>
                </a:p>
              </p:txBody>
            </p:sp>
            <p:sp>
              <p:nvSpPr>
                <p:cNvPr id="711" name="75"/>
                <p:cNvSpPr txBox="1"/>
                <p:nvPr/>
              </p:nvSpPr>
              <p:spPr>
                <a:xfrm>
                  <a:off x="7191008" y="0"/>
                  <a:ext cx="700811" cy="730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 algn="l" defTabSz="821531">
                    <a:defRPr sz="2800" b="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1400"/>
                    <a:t>75</a:t>
                  </a:r>
                </a:p>
              </p:txBody>
            </p:sp>
            <p:sp>
              <p:nvSpPr>
                <p:cNvPr id="712" name="100"/>
                <p:cNvSpPr txBox="1"/>
                <p:nvPr/>
              </p:nvSpPr>
              <p:spPr>
                <a:xfrm>
                  <a:off x="9507940" y="0"/>
                  <a:ext cx="952279" cy="730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 algn="l" defTabSz="821531">
                    <a:defRPr sz="2800" b="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1400"/>
                    <a:t>100</a:t>
                  </a:r>
                </a:p>
              </p:txBody>
            </p:sp>
          </p:grpSp>
        </p:grpSp>
        <p:pic>
          <p:nvPicPr>
            <p:cNvPr id="71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1366" y="3221151"/>
              <a:ext cx="3081952" cy="616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6" name="Image" descr="Image"/>
            <p:cNvPicPr>
              <a:picLocks noChangeAspect="1"/>
            </p:cNvPicPr>
            <p:nvPr/>
          </p:nvPicPr>
          <p:blipFill>
            <a:blip r:embed="rId5"/>
            <a:srcRect r="10818"/>
            <a:stretch>
              <a:fillRect/>
            </a:stretch>
          </p:blipFill>
          <p:spPr>
            <a:xfrm>
              <a:off x="9220524" y="477801"/>
              <a:ext cx="3023556" cy="768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Rectangle"/>
            <p:cNvSpPr/>
            <p:nvPr/>
          </p:nvSpPr>
          <p:spPr>
            <a:xfrm>
              <a:off x="0" y="881864"/>
              <a:ext cx="1386968" cy="171013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b="0">
                  <a:solidFill>
                    <a:srgbClr val="FFFFFF"/>
                  </a:solidFill>
                </a:defRPr>
              </a:pPr>
              <a:endParaRPr sz="900"/>
            </a:p>
          </p:txBody>
        </p:sp>
        <p:sp>
          <p:nvSpPr>
            <p:cNvPr id="718" name="Rectangle"/>
            <p:cNvSpPr/>
            <p:nvPr/>
          </p:nvSpPr>
          <p:spPr>
            <a:xfrm>
              <a:off x="0" y="3491391"/>
              <a:ext cx="1386968" cy="171013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b="0">
                  <a:solidFill>
                    <a:srgbClr val="FFFFFF"/>
                  </a:solidFill>
                </a:defRPr>
              </a:pPr>
              <a:endParaRPr sz="900"/>
            </a:p>
          </p:txBody>
        </p:sp>
        <p:pic>
          <p:nvPicPr>
            <p:cNvPr id="719" name="latex-image-1.pdf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512" y="1203092"/>
              <a:ext cx="378615" cy="504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latex-image-1.pdf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010" y="4133263"/>
              <a:ext cx="537619" cy="426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2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077" y="4415939"/>
            <a:ext cx="6328719" cy="2062694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Connection Line"/>
          <p:cNvSpPr/>
          <p:nvPr/>
        </p:nvSpPr>
        <p:spPr>
          <a:xfrm>
            <a:off x="5657061" y="4573801"/>
            <a:ext cx="975343" cy="522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90" extrusionOk="0">
                <a:moveTo>
                  <a:pt x="0" y="16590"/>
                </a:moveTo>
                <a:cubicBezTo>
                  <a:pt x="4269" y="-2138"/>
                  <a:pt x="11469" y="-5010"/>
                  <a:pt x="21600" y="7975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900"/>
          </a:p>
        </p:txBody>
      </p:sp>
      <p:sp>
        <p:nvSpPr>
          <p:cNvPr id="724" name="Star"/>
          <p:cNvSpPr/>
          <p:nvPr/>
        </p:nvSpPr>
        <p:spPr>
          <a:xfrm>
            <a:off x="5283691" y="5516046"/>
            <a:ext cx="498144" cy="44548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5A7DB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25" name="Star"/>
          <p:cNvSpPr/>
          <p:nvPr/>
        </p:nvSpPr>
        <p:spPr>
          <a:xfrm>
            <a:off x="6562939" y="5516046"/>
            <a:ext cx="498144" cy="44548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CA5F6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0DD81A8-D4FE-EAE0-A18A-C84AF214573B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Validation with the Chapman Kolmogorov test"/>
          <p:cNvSpPr txBox="1"/>
          <p:nvPr/>
        </p:nvSpPr>
        <p:spPr>
          <a:xfrm>
            <a:off x="938911" y="113713"/>
            <a:ext cx="9790309" cy="65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tabLst>
                <a:tab pos="1397000" algn="l"/>
              </a:tabLst>
              <a:defRPr sz="7000"/>
            </a:lvl1pPr>
          </a:lstStyle>
          <a:p>
            <a:r>
              <a:rPr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Validation with the Chapman</a:t>
            </a:r>
            <a:r>
              <a:rPr lang="en-GB"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-</a:t>
            </a:r>
            <a:r>
              <a:rPr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Kolmogorov</a:t>
            </a:r>
            <a:r>
              <a:rPr lang="en-GB"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(CK)</a:t>
            </a:r>
            <a:r>
              <a:rPr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test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52747"/>
            <a:ext cx="5525899" cy="4348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00" y="1852747"/>
            <a:ext cx="5525899" cy="434864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3" name="Equation"/>
              <p:cNvSpPr txBox="1"/>
              <p:nvPr/>
            </p:nvSpPr>
            <p:spPr>
              <a:xfrm>
                <a:off x="2123524" y="1068015"/>
                <a:ext cx="3179140" cy="6030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sz="3850" dirty="0"/>
              </a:p>
            </p:txBody>
          </p:sp>
        </mc:Choice>
        <mc:Fallback xmlns="">
          <p:sp>
            <p:nvSpPr>
              <p:cNvPr id="73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524" y="1068015"/>
                <a:ext cx="3179140" cy="603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">
            <a:extLst>
              <a:ext uri="{FF2B5EF4-FFF2-40B4-BE49-F238E27FC236}">
                <a16:creationId xmlns:a16="http://schemas.microsoft.com/office/drawing/2014/main" id="{3FAF10F3-B037-B8C9-7B17-73853ECFEAC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SMs allow for quantitive data from molecular simulations"/>
          <p:cNvSpPr txBox="1"/>
          <p:nvPr/>
        </p:nvSpPr>
        <p:spPr>
          <a:xfrm>
            <a:off x="151077" y="81926"/>
            <a:ext cx="8143640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6100"/>
            </a:lvl1pPr>
          </a:lstStyle>
          <a:p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Conformational dynamics of a peptide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30" name="Rectangle"/>
          <p:cNvSpPr/>
          <p:nvPr/>
        </p:nvSpPr>
        <p:spPr>
          <a:xfrm>
            <a:off x="6063420" y="1050055"/>
            <a:ext cx="2991687" cy="44614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1" name="Can we predict the equilibrium structure of a peptide?"/>
          <p:cNvSpPr txBox="1"/>
          <p:nvPr/>
        </p:nvSpPr>
        <p:spPr>
          <a:xfrm>
            <a:off x="1959720" y="993157"/>
            <a:ext cx="7958910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>
            <a:lvl1pPr>
              <a:defRPr sz="4000"/>
            </a:lvl1pPr>
          </a:lstStyle>
          <a:p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Can we predict the equilibrium structure of a peptide?</a:t>
            </a:r>
          </a:p>
        </p:txBody>
      </p:sp>
      <p:sp>
        <p:nvSpPr>
          <p:cNvPr id="132" name="AlphaFold suggestion:"/>
          <p:cNvSpPr txBox="1"/>
          <p:nvPr/>
        </p:nvSpPr>
        <p:spPr>
          <a:xfrm>
            <a:off x="2569918" y="1614256"/>
            <a:ext cx="1292020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r>
              <a:rPr sz="20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AlphaFold</a:t>
            </a:r>
            <a:endParaRPr lang="en-GB" sz="2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suggestion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8128" y="3156478"/>
            <a:ext cx="5484197" cy="26954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4" name="Rectangle"/>
          <p:cNvSpPr/>
          <p:nvPr/>
        </p:nvSpPr>
        <p:spPr>
          <a:xfrm rot="16200000">
            <a:off x="3564676" y="3908697"/>
            <a:ext cx="635001" cy="18718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7" name="Rectangle 5"/>
          <p:cNvSpPr/>
          <p:nvPr/>
        </p:nvSpPr>
        <p:spPr>
          <a:xfrm>
            <a:off x="359486" y="2439658"/>
            <a:ext cx="2226601" cy="941110"/>
          </a:xfrm>
          <a:prstGeom prst="rect">
            <a:avLst/>
          </a:prstGeom>
          <a:solidFill>
            <a:srgbClr val="DAE3F3"/>
          </a:solidFill>
          <a:ln w="12700" cap="flat">
            <a:solidFill>
              <a:srgbClr val="32538F"/>
            </a:solidFill>
            <a:prstDash val="solid"/>
            <a:miter lim="8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38" name="TextBox 7"/>
          <p:cNvSpPr txBox="1"/>
          <p:nvPr/>
        </p:nvSpPr>
        <p:spPr>
          <a:xfrm>
            <a:off x="525665" y="2523940"/>
            <a:ext cx="1813495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" tIns="22860" rIns="22860" bIns="22860" numCol="1" anchor="t">
            <a:spAutoFit/>
          </a:bodyPr>
          <a:lstStyle/>
          <a:p>
            <a:pPr algn="ctr" defTabSz="457200">
              <a:defRPr b="0"/>
            </a:pP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Run 5 </a:t>
            </a:r>
            <a:r>
              <a:rPr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μs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 molecular dynamics simulation</a:t>
            </a:r>
          </a:p>
        </p:txBody>
      </p:sp>
      <p:sp>
        <p:nvSpPr>
          <p:cNvPr id="139" name="Rectangle 10"/>
          <p:cNvSpPr/>
          <p:nvPr/>
        </p:nvSpPr>
        <p:spPr>
          <a:xfrm>
            <a:off x="359486" y="3626821"/>
            <a:ext cx="2226601" cy="1032782"/>
          </a:xfrm>
          <a:prstGeom prst="rect">
            <a:avLst/>
          </a:prstGeom>
          <a:solidFill>
            <a:srgbClr val="E2F0D9"/>
          </a:solidFill>
          <a:ln w="12700" cap="flat">
            <a:solidFill>
              <a:srgbClr val="32538F"/>
            </a:solidFill>
            <a:prstDash val="solid"/>
            <a:miter lim="8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40" name="TextBox 11"/>
          <p:cNvSpPr txBox="1"/>
          <p:nvPr/>
        </p:nvSpPr>
        <p:spPr>
          <a:xfrm>
            <a:off x="411802" y="3621259"/>
            <a:ext cx="2081595" cy="1031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l" defTabSz="914400">
              <a:defRPr b="0"/>
            </a:lvl1pPr>
          </a:lstStyle>
          <a:p>
            <a:pPr algn="ctr"/>
            <a:r>
              <a:rPr sz="1600">
                <a:latin typeface="Helvetica" panose="020B0604020202020204" pitchFamily="34" charset="0"/>
                <a:cs typeface="Helvetica" panose="020B0604020202020204" pitchFamily="34" charset="0"/>
              </a:rPr>
              <a:t>Use a Markov Model to identify dominant conformations in solution</a:t>
            </a:r>
          </a:p>
        </p:txBody>
      </p:sp>
      <p:sp>
        <p:nvSpPr>
          <p:cNvPr id="141" name="Rectangle 12"/>
          <p:cNvSpPr/>
          <p:nvPr/>
        </p:nvSpPr>
        <p:spPr>
          <a:xfrm>
            <a:off x="339299" y="5028423"/>
            <a:ext cx="2226600" cy="680662"/>
          </a:xfrm>
          <a:prstGeom prst="rect">
            <a:avLst/>
          </a:prstGeom>
          <a:solidFill>
            <a:srgbClr val="FBE5D6"/>
          </a:solidFill>
          <a:ln w="12700" cap="flat">
            <a:solidFill>
              <a:srgbClr val="32538F"/>
            </a:solidFill>
            <a:prstDash val="solid"/>
            <a:miter lim="8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42" name="TextBox 13"/>
          <p:cNvSpPr txBox="1"/>
          <p:nvPr/>
        </p:nvSpPr>
        <p:spPr>
          <a:xfrm>
            <a:off x="483608" y="5119961"/>
            <a:ext cx="1897608" cy="538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l" defTabSz="914400">
              <a:defRPr b="0"/>
            </a:lvl1pPr>
          </a:lstStyle>
          <a:p>
            <a:pPr algn="ctr"/>
            <a:r>
              <a:rPr sz="1600">
                <a:latin typeface="Helvetica" panose="020B0604020202020204" pitchFamily="34" charset="0"/>
                <a:cs typeface="Helvetica" panose="020B0604020202020204" pitchFamily="34" charset="0"/>
              </a:rPr>
              <a:t>Report most stable structure</a:t>
            </a:r>
          </a:p>
        </p:txBody>
      </p:sp>
      <p:sp>
        <p:nvSpPr>
          <p:cNvPr id="143" name="Line"/>
          <p:cNvSpPr/>
          <p:nvPr/>
        </p:nvSpPr>
        <p:spPr>
          <a:xfrm>
            <a:off x="1398910" y="3387402"/>
            <a:ext cx="1" cy="23053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endParaRPr sz="900"/>
          </a:p>
        </p:txBody>
      </p:sp>
      <p:sp>
        <p:nvSpPr>
          <p:cNvPr id="145" name="Line"/>
          <p:cNvSpPr/>
          <p:nvPr/>
        </p:nvSpPr>
        <p:spPr>
          <a:xfrm>
            <a:off x="1432849" y="4661872"/>
            <a:ext cx="1" cy="38979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endParaRPr sz="900"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17" y="1742172"/>
            <a:ext cx="2254406" cy="42497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215" y="2073290"/>
            <a:ext cx="1687714" cy="412552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CFD24E6E-8D46-B815-B877-0E4FC3A1B03D}"/>
              </a:ext>
            </a:extLst>
          </p:cNvPr>
          <p:cNvGrpSpPr/>
          <p:nvPr/>
        </p:nvGrpSpPr>
        <p:grpSpPr>
          <a:xfrm>
            <a:off x="7819780" y="2102522"/>
            <a:ext cx="4337051" cy="3815527"/>
            <a:chOff x="0" y="0"/>
            <a:chExt cx="8674100" cy="7631052"/>
          </a:xfrm>
        </p:grpSpPr>
        <p:pic>
          <p:nvPicPr>
            <p:cNvPr id="3" name="Image" descr="Image">
              <a:extLst>
                <a:ext uri="{FF2B5EF4-FFF2-40B4-BE49-F238E27FC236}">
                  <a16:creationId xmlns:a16="http://schemas.microsoft.com/office/drawing/2014/main" id="{A9B301D1-0660-D4F4-9685-77565D94A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8674100" cy="673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20%">
              <a:extLst>
                <a:ext uri="{FF2B5EF4-FFF2-40B4-BE49-F238E27FC236}">
                  <a16:creationId xmlns:a16="http://schemas.microsoft.com/office/drawing/2014/main" id="{DFD48DCF-4C99-ED13-F0C3-9E5E80498308}"/>
                </a:ext>
              </a:extLst>
            </p:cNvPr>
            <p:cNvSpPr txBox="1"/>
            <p:nvPr/>
          </p:nvSpPr>
          <p:spPr>
            <a:xfrm>
              <a:off x="1685384" y="6789796"/>
              <a:ext cx="133690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20%</a:t>
              </a:r>
            </a:p>
          </p:txBody>
        </p:sp>
        <p:sp>
          <p:nvSpPr>
            <p:cNvPr id="5" name="80%">
              <a:extLst>
                <a:ext uri="{FF2B5EF4-FFF2-40B4-BE49-F238E27FC236}">
                  <a16:creationId xmlns:a16="http://schemas.microsoft.com/office/drawing/2014/main" id="{1E2992FA-D431-1EBC-CDDE-09FF1A12D3D0}"/>
                </a:ext>
              </a:extLst>
            </p:cNvPr>
            <p:cNvSpPr txBox="1"/>
            <p:nvPr/>
          </p:nvSpPr>
          <p:spPr>
            <a:xfrm>
              <a:off x="5967051" y="6789796"/>
              <a:ext cx="133690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80%</a:t>
              </a:r>
            </a:p>
          </p:txBody>
        </p:sp>
      </p:grpSp>
      <p:sp>
        <p:nvSpPr>
          <p:cNvPr id="6" name="[…] Ryan Zhu, A. Mey […] Viruses (2023)">
            <a:extLst>
              <a:ext uri="{FF2B5EF4-FFF2-40B4-BE49-F238E27FC236}">
                <a16:creationId xmlns:a16="http://schemas.microsoft.com/office/drawing/2014/main" id="{7DCB64DC-AA96-5742-33E2-3E620D79754F}"/>
              </a:ext>
            </a:extLst>
          </p:cNvPr>
          <p:cNvSpPr txBox="1"/>
          <p:nvPr/>
        </p:nvSpPr>
        <p:spPr>
          <a:xfrm>
            <a:off x="107843" y="6540279"/>
            <a:ext cx="348762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228600">
              <a:defRPr sz="2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[…] Ryan Zhu</a:t>
            </a:r>
            <a:r>
              <a:rPr sz="1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A. </a:t>
            </a:r>
            <a:r>
              <a:rPr sz="1400" dirty="0" err="1">
                <a:solidFill>
                  <a:srgbClr val="0070C0"/>
                </a:solidFill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Mey</a:t>
            </a:r>
            <a:r>
              <a:rPr sz="1400" b="1" dirty="0">
                <a:solidFill>
                  <a:srgbClr val="0070C0"/>
                </a:solidFill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 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[…]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Viruses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2023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80971F8-8E03-2C6A-8B3D-FC809DA95266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Tools are available for building MSMs"/>
          <p:cNvSpPr txBox="1"/>
          <p:nvPr/>
        </p:nvSpPr>
        <p:spPr>
          <a:xfrm>
            <a:off x="1451102" y="141524"/>
            <a:ext cx="9498242" cy="71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tabLst>
                <a:tab pos="1397000" algn="l"/>
              </a:tabLst>
              <a:defRPr sz="7000"/>
            </a:lvl1pPr>
          </a:lstStyle>
          <a:p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Python t</a:t>
            </a:r>
            <a:r>
              <a:rPr sz="4200" b="1" dirty="0" err="1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ools</a:t>
            </a:r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are available for building MSMs</a:t>
            </a:r>
          </a:p>
        </p:txBody>
      </p:sp>
      <p:pic>
        <p:nvPicPr>
          <p:cNvPr id="7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97" y="1196355"/>
            <a:ext cx="2498003" cy="2168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96" y="1290482"/>
            <a:ext cx="5607249" cy="2125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35" y="4090224"/>
            <a:ext cx="786471" cy="786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Screen Shot 2019-05-14 at 09.54.34.png" descr="Screen Shot 2019-05-14 at 09.54.3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807" y="3940033"/>
            <a:ext cx="6087134" cy="1319335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https://github.com/markovmodel/pyemma_tutorials"/>
          <p:cNvSpPr txBox="1"/>
          <p:nvPr/>
        </p:nvSpPr>
        <p:spPr>
          <a:xfrm>
            <a:off x="3672060" y="3598387"/>
            <a:ext cx="557678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400"/>
            </a:lvl1pPr>
          </a:lstStyle>
          <a:p>
            <a:r>
              <a:rPr sz="2000" u="sng" dirty="0"/>
              <a:t>https://github.com/markovmodel/pyemma_tutorials</a:t>
            </a:r>
          </a:p>
        </p:txBody>
      </p:sp>
      <p:sp>
        <p:nvSpPr>
          <p:cNvPr id="745" name="https://www.livecomsjournal.org"/>
          <p:cNvSpPr txBox="1"/>
          <p:nvPr/>
        </p:nvSpPr>
        <p:spPr>
          <a:xfrm>
            <a:off x="1360091" y="914941"/>
            <a:ext cx="350320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400"/>
            </a:lvl1pPr>
          </a:lstStyle>
          <a:p>
            <a:r>
              <a:rPr sz="2000" u="sng"/>
              <a:t>https://www.livecomsjournal.org</a:t>
            </a:r>
          </a:p>
        </p:txBody>
      </p:sp>
      <p:pic>
        <p:nvPicPr>
          <p:cNvPr id="746" name="Screenshot 2023-01-10 at 23.14.18.png" descr="Screenshot 2023-01-10 at 23.14.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43" y="5833101"/>
            <a:ext cx="6887874" cy="799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8688" y="5466594"/>
            <a:ext cx="1100612" cy="1100612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https://github.com/deeptime-ml/deeptime"/>
          <p:cNvSpPr txBox="1"/>
          <p:nvPr/>
        </p:nvSpPr>
        <p:spPr>
          <a:xfrm>
            <a:off x="731547" y="5437168"/>
            <a:ext cx="4581319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defRPr sz="2400"/>
            </a:lvl1pPr>
          </a:lstStyle>
          <a:p>
            <a:r>
              <a:rPr sz="2000" u="sng" dirty="0"/>
              <a:t>https://github.com/deeptime-ml/deeptime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21CE52E-61B4-3F19-AC08-3BDA404E6301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SMs allow for quantitive data from molecular simulations"/>
          <p:cNvSpPr txBox="1"/>
          <p:nvPr/>
        </p:nvSpPr>
        <p:spPr>
          <a:xfrm>
            <a:off x="405077" y="163503"/>
            <a:ext cx="6153992" cy="63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6100"/>
            </a:lvl1pPr>
          </a:lstStyle>
          <a:p>
            <a:r>
              <a:rPr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M</a:t>
            </a:r>
            <a:r>
              <a:rPr lang="en-GB" sz="3800" b="1" dirty="0" err="1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arkov</a:t>
            </a:r>
            <a:r>
              <a:rPr lang="en-GB"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State Modelling (MSM)</a:t>
            </a:r>
            <a:endParaRPr sz="38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30" name="Rectangle"/>
          <p:cNvSpPr/>
          <p:nvPr/>
        </p:nvSpPr>
        <p:spPr>
          <a:xfrm>
            <a:off x="6063420" y="1050055"/>
            <a:ext cx="2991687" cy="44614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1" name="Can we predict the equilibrium structure of a peptide?"/>
          <p:cNvSpPr txBox="1"/>
          <p:nvPr/>
        </p:nvSpPr>
        <p:spPr>
          <a:xfrm>
            <a:off x="1959720" y="993157"/>
            <a:ext cx="7958910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>
            <a:lvl1pPr>
              <a:defRPr sz="4000"/>
            </a:lvl1pPr>
          </a:lstStyle>
          <a:p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Can we predict the equilibrium structure of a peptide?</a:t>
            </a:r>
          </a:p>
        </p:txBody>
      </p:sp>
      <p:sp>
        <p:nvSpPr>
          <p:cNvPr id="132" name="AlphaFold suggestion:"/>
          <p:cNvSpPr txBox="1"/>
          <p:nvPr/>
        </p:nvSpPr>
        <p:spPr>
          <a:xfrm>
            <a:off x="3792327" y="1614256"/>
            <a:ext cx="1292020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r>
              <a:rPr sz="20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AlphaFold</a:t>
            </a:r>
            <a:endParaRPr lang="en-GB" sz="2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suggestion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56791" y="3320109"/>
            <a:ext cx="5484197" cy="26954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4" name="Rectangle"/>
          <p:cNvSpPr/>
          <p:nvPr/>
        </p:nvSpPr>
        <p:spPr>
          <a:xfrm rot="16200000">
            <a:off x="4903390" y="4188097"/>
            <a:ext cx="635001" cy="18718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F563C4-5CF3-512B-437F-BF88AE834E69}"/>
              </a:ext>
            </a:extLst>
          </p:cNvPr>
          <p:cNvGrpSpPr/>
          <p:nvPr/>
        </p:nvGrpSpPr>
        <p:grpSpPr>
          <a:xfrm>
            <a:off x="860000" y="2439658"/>
            <a:ext cx="2226601" cy="941110"/>
            <a:chOff x="860000" y="2439658"/>
            <a:chExt cx="2226601" cy="941110"/>
          </a:xfrm>
        </p:grpSpPr>
        <p:sp>
          <p:nvSpPr>
            <p:cNvPr id="137" name="Rectangle 5"/>
            <p:cNvSpPr/>
            <p:nvPr/>
          </p:nvSpPr>
          <p:spPr>
            <a:xfrm>
              <a:off x="860000" y="2439658"/>
              <a:ext cx="2226601" cy="941110"/>
            </a:xfrm>
            <a:prstGeom prst="rect">
              <a:avLst/>
            </a:prstGeom>
            <a:solidFill>
              <a:srgbClr val="DAE3F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8" name="TextBox 7"/>
            <p:cNvSpPr txBox="1"/>
            <p:nvPr/>
          </p:nvSpPr>
          <p:spPr>
            <a:xfrm>
              <a:off x="1026179" y="2523940"/>
              <a:ext cx="1813495" cy="784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/>
            <a:p>
              <a:pPr algn="ctr" defTabSz="457200">
                <a:defRPr b="0"/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Run 5 </a:t>
              </a:r>
              <a:r>
                <a:rPr sz="16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μs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molecular dynamics simulation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637B0E-8CA3-7EF2-8002-F78EFBCB9CE2}"/>
              </a:ext>
            </a:extLst>
          </p:cNvPr>
          <p:cNvGrpSpPr/>
          <p:nvPr/>
        </p:nvGrpSpPr>
        <p:grpSpPr>
          <a:xfrm>
            <a:off x="860000" y="3621259"/>
            <a:ext cx="2226601" cy="1038344"/>
            <a:chOff x="860000" y="3621259"/>
            <a:chExt cx="2226601" cy="1038344"/>
          </a:xfrm>
        </p:grpSpPr>
        <p:sp>
          <p:nvSpPr>
            <p:cNvPr id="139" name="Rectangle 10"/>
            <p:cNvSpPr/>
            <p:nvPr/>
          </p:nvSpPr>
          <p:spPr>
            <a:xfrm>
              <a:off x="860000" y="3626821"/>
              <a:ext cx="2226601" cy="1032782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TextBox 11"/>
            <p:cNvSpPr txBox="1"/>
            <p:nvPr/>
          </p:nvSpPr>
          <p:spPr>
            <a:xfrm>
              <a:off x="912316" y="3621259"/>
              <a:ext cx="2081595" cy="1031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>
              <a:lvl1pPr algn="l" defTabSz="914400">
                <a:defRPr b="0"/>
              </a:lvl1pPr>
            </a:lstStyle>
            <a:p>
              <a:pPr algn="ctr"/>
              <a:r>
                <a:rPr sz="1600">
                  <a:latin typeface="Helvetica" panose="020B0604020202020204" pitchFamily="34" charset="0"/>
                  <a:cs typeface="Helvetica" panose="020B0604020202020204" pitchFamily="34" charset="0"/>
                </a:rPr>
                <a:t>Use a Markov Model to identify dominant conformations in solution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126411-67D3-FA4A-C35B-3FADE103696C}"/>
              </a:ext>
            </a:extLst>
          </p:cNvPr>
          <p:cNvGrpSpPr/>
          <p:nvPr/>
        </p:nvGrpSpPr>
        <p:grpSpPr>
          <a:xfrm>
            <a:off x="839813" y="5028423"/>
            <a:ext cx="2226600" cy="680662"/>
            <a:chOff x="839813" y="5028423"/>
            <a:chExt cx="2226600" cy="680662"/>
          </a:xfrm>
        </p:grpSpPr>
        <p:sp>
          <p:nvSpPr>
            <p:cNvPr id="141" name="Rectangle 12"/>
            <p:cNvSpPr/>
            <p:nvPr/>
          </p:nvSpPr>
          <p:spPr>
            <a:xfrm>
              <a:off x="839813" y="5028423"/>
              <a:ext cx="2226600" cy="680662"/>
            </a:xfrm>
            <a:prstGeom prst="rect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TextBox 13"/>
            <p:cNvSpPr txBox="1"/>
            <p:nvPr/>
          </p:nvSpPr>
          <p:spPr>
            <a:xfrm>
              <a:off x="984122" y="5119961"/>
              <a:ext cx="1897608" cy="538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>
              <a:lvl1pPr algn="l" defTabSz="914400">
                <a:defRPr b="0"/>
              </a:lvl1pPr>
            </a:lstStyle>
            <a:p>
              <a:pPr algn="ctr"/>
              <a:r>
                <a:rPr sz="1600">
                  <a:latin typeface="Helvetica" panose="020B0604020202020204" pitchFamily="34" charset="0"/>
                  <a:cs typeface="Helvetica" panose="020B0604020202020204" pitchFamily="34" charset="0"/>
                </a:rPr>
                <a:t>Report most stable structure</a:t>
              </a:r>
            </a:p>
          </p:txBody>
        </p:sp>
      </p:grpSp>
      <p:sp>
        <p:nvSpPr>
          <p:cNvPr id="143" name="Line"/>
          <p:cNvSpPr/>
          <p:nvPr/>
        </p:nvSpPr>
        <p:spPr>
          <a:xfrm>
            <a:off x="1899424" y="3387402"/>
            <a:ext cx="1" cy="23053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endParaRPr sz="900"/>
          </a:p>
        </p:txBody>
      </p:sp>
      <p:sp>
        <p:nvSpPr>
          <p:cNvPr id="145" name="Line"/>
          <p:cNvSpPr/>
          <p:nvPr/>
        </p:nvSpPr>
        <p:spPr>
          <a:xfrm>
            <a:off x="1933363" y="4661872"/>
            <a:ext cx="1" cy="38979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endParaRPr sz="900"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394" y="1315062"/>
            <a:ext cx="2695427" cy="5081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399" y="1670492"/>
            <a:ext cx="2017875" cy="49325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C05A5EF9-4B99-F969-529A-C53FFFDE259B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MSMs allow for quantitive data from molecular simulations"/>
          <p:cNvSpPr txBox="1"/>
          <p:nvPr/>
        </p:nvSpPr>
        <p:spPr>
          <a:xfrm>
            <a:off x="176477" y="148115"/>
            <a:ext cx="12093439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6100"/>
            </a:lvl1pPr>
          </a:lstStyle>
          <a:p>
            <a:r>
              <a:rPr sz="40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MSMs allow for </a:t>
            </a:r>
            <a:r>
              <a:rPr sz="4000" b="1" dirty="0" err="1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quantitive</a:t>
            </a:r>
            <a:r>
              <a:rPr sz="40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data from molecular simulations </a:t>
            </a:r>
          </a:p>
        </p:txBody>
      </p:sp>
      <p:pic>
        <p:nvPicPr>
          <p:cNvPr id="154" name="traj_Ryan.mp4" descr="traj_Rya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87058" y="1241445"/>
            <a:ext cx="7671602" cy="4315276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ectangle"/>
          <p:cNvSpPr/>
          <p:nvPr/>
        </p:nvSpPr>
        <p:spPr>
          <a:xfrm>
            <a:off x="4050393" y="1031560"/>
            <a:ext cx="2991687" cy="45316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6" name="Rectangle"/>
          <p:cNvSpPr/>
          <p:nvPr/>
        </p:nvSpPr>
        <p:spPr>
          <a:xfrm>
            <a:off x="-2266358" y="1101780"/>
            <a:ext cx="2991687" cy="44614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7" name="Protein dynamics"/>
          <p:cNvSpPr txBox="1"/>
          <p:nvPr/>
        </p:nvSpPr>
        <p:spPr>
          <a:xfrm>
            <a:off x="1148689" y="5447663"/>
            <a:ext cx="2216954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2200">
                <a:latin typeface="Helvetica" panose="020B0604020202020204" pitchFamily="34" charset="0"/>
                <a:cs typeface="Helvetica" panose="020B0604020202020204" pitchFamily="34" charset="0"/>
              </a:rPr>
              <a:t>Protein dynamics</a:t>
            </a:r>
          </a:p>
        </p:txBody>
      </p:sp>
      <p:sp>
        <p:nvSpPr>
          <p:cNvPr id="159" name="YITIY TAYAG SGGSC"/>
          <p:cNvSpPr txBox="1"/>
          <p:nvPr/>
        </p:nvSpPr>
        <p:spPr>
          <a:xfrm>
            <a:off x="1145949" y="1174166"/>
            <a:ext cx="2821285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4000" b="0"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rPr sz="2000"/>
              <a:t>YITIY TAYAG SGGSC </a:t>
            </a:r>
          </a:p>
        </p:txBody>
      </p:sp>
      <p:sp>
        <p:nvSpPr>
          <p:cNvPr id="160" name="Clustering is the first step towards a model that will provide quantitive equilibrium and kinetic information from the simulation"/>
          <p:cNvSpPr txBox="1"/>
          <p:nvPr/>
        </p:nvSpPr>
        <p:spPr>
          <a:xfrm>
            <a:off x="5062474" y="1407683"/>
            <a:ext cx="5944415" cy="1274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t" anchorCtr="0">
            <a:spAutoFit/>
          </a:bodyPr>
          <a:lstStyle>
            <a:lvl1pPr>
              <a:defRPr sz="5300" b="0"/>
            </a:lvl1pPr>
          </a:lstStyle>
          <a:p>
            <a:r>
              <a:rPr sz="2650" b="1" dirty="0"/>
              <a:t>Clustering</a:t>
            </a:r>
            <a:r>
              <a:rPr sz="2650" dirty="0"/>
              <a:t> is the first step towards a model </a:t>
            </a:r>
            <a:r>
              <a:rPr sz="2650" dirty="0" err="1"/>
              <a:t>provid</a:t>
            </a:r>
            <a:r>
              <a:rPr lang="en-GB" sz="2650" dirty="0" err="1"/>
              <a:t>ing</a:t>
            </a:r>
            <a:r>
              <a:rPr sz="2650" dirty="0"/>
              <a:t> </a:t>
            </a:r>
            <a:r>
              <a:rPr sz="2650" dirty="0" err="1"/>
              <a:t>quantitive</a:t>
            </a:r>
            <a:r>
              <a:rPr sz="2650" dirty="0"/>
              <a:t> equilibrium and kinetic information from the simulation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5"/>
          <a:srcRect t="55827" r="55697"/>
          <a:stretch>
            <a:fillRect/>
          </a:stretch>
        </p:blipFill>
        <p:spPr>
          <a:xfrm>
            <a:off x="4331046" y="3531604"/>
            <a:ext cx="1921409" cy="148663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Rectangle"/>
          <p:cNvSpPr/>
          <p:nvPr/>
        </p:nvSpPr>
        <p:spPr>
          <a:xfrm>
            <a:off x="4557517" y="3426517"/>
            <a:ext cx="1706418" cy="1696869"/>
          </a:xfrm>
          <a:prstGeom prst="rect">
            <a:avLst/>
          </a:prstGeom>
          <a:solidFill>
            <a:srgbClr val="0096FF">
              <a:alpha val="12272"/>
            </a:srgbClr>
          </a:solidFill>
          <a:ln w="381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  <p:txBody>
          <a:bodyPr lIns="19050" tIns="19050" rIns="19050" bIns="19050" anchor="ctr"/>
          <a:lstStyle/>
          <a:p>
            <a:pPr defTabSz="389467"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/>
          </a:p>
        </p:txBody>
      </p:sp>
      <p:sp>
        <p:nvSpPr>
          <p:cNvPr id="164" name="Simulation movie"/>
          <p:cNvSpPr txBox="1"/>
          <p:nvPr/>
        </p:nvSpPr>
        <p:spPr>
          <a:xfrm>
            <a:off x="4449183" y="5478440"/>
            <a:ext cx="2995721" cy="63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t" anchorCtr="0"/>
          <a:lstStyle>
            <a:lvl1pPr defTabSz="778933">
              <a:defRPr sz="4000"/>
            </a:lvl1pPr>
          </a:lstStyle>
          <a:p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Simulation movie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rcRect t="55827" r="10470"/>
          <a:stretch>
            <a:fillRect/>
          </a:stretch>
        </p:blipFill>
        <p:spPr>
          <a:xfrm>
            <a:off x="7239346" y="3417304"/>
            <a:ext cx="3882929" cy="148663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Probabilistic understanding of the trajectory"/>
          <p:cNvSpPr txBox="1"/>
          <p:nvPr/>
        </p:nvSpPr>
        <p:spPr>
          <a:xfrm>
            <a:off x="7803586" y="5478440"/>
            <a:ext cx="2995721" cy="818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t" anchorCtr="0"/>
          <a:lstStyle>
            <a:lvl1pPr defTabSz="778933">
              <a:defRPr sz="4000"/>
            </a:lvl1pPr>
          </a:lstStyle>
          <a:p>
            <a:pPr algn="ctr"/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Probabilistic understanding of the trajectory</a:t>
            </a:r>
          </a:p>
        </p:txBody>
      </p:sp>
      <p:sp>
        <p:nvSpPr>
          <p:cNvPr id="167" name="Time?"/>
          <p:cNvSpPr txBox="1"/>
          <p:nvPr/>
        </p:nvSpPr>
        <p:spPr>
          <a:xfrm>
            <a:off x="9246269" y="3633477"/>
            <a:ext cx="669222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Time</a:t>
            </a:r>
            <a:endParaRPr sz="900" dirty="0"/>
          </a:p>
        </p:txBody>
      </p:sp>
      <p:sp>
        <p:nvSpPr>
          <p:cNvPr id="168" name="Line"/>
          <p:cNvSpPr/>
          <p:nvPr/>
        </p:nvSpPr>
        <p:spPr>
          <a:xfrm>
            <a:off x="9051388" y="4274951"/>
            <a:ext cx="100031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69" name="Line"/>
          <p:cNvSpPr/>
          <p:nvPr/>
        </p:nvSpPr>
        <p:spPr>
          <a:xfrm>
            <a:off x="6682024" y="4274951"/>
            <a:ext cx="63108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" name="[…] Ryan Zhu, A. Mey […] Viruses (2023)">
            <a:extLst>
              <a:ext uri="{FF2B5EF4-FFF2-40B4-BE49-F238E27FC236}">
                <a16:creationId xmlns:a16="http://schemas.microsoft.com/office/drawing/2014/main" id="{6AC9245E-1957-3784-3027-D02AD707D847}"/>
              </a:ext>
            </a:extLst>
          </p:cNvPr>
          <p:cNvSpPr txBox="1"/>
          <p:nvPr/>
        </p:nvSpPr>
        <p:spPr>
          <a:xfrm>
            <a:off x="107843" y="6540279"/>
            <a:ext cx="348762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228600">
              <a:defRPr sz="2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[…] Ryan Zhu</a:t>
            </a:r>
            <a:r>
              <a:rPr sz="1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A. </a:t>
            </a:r>
            <a:r>
              <a:rPr sz="1400" dirty="0" err="1">
                <a:solidFill>
                  <a:srgbClr val="0070C0"/>
                </a:solidFill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Mey</a:t>
            </a:r>
            <a:r>
              <a:rPr sz="1400" b="1" dirty="0">
                <a:solidFill>
                  <a:srgbClr val="0070C0"/>
                </a:solidFill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 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[…]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Viruses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2023</a:t>
            </a:r>
          </a:p>
        </p:txBody>
      </p:sp>
      <p:sp>
        <p:nvSpPr>
          <p:cNvPr id="3" name="20%">
            <a:extLst>
              <a:ext uri="{FF2B5EF4-FFF2-40B4-BE49-F238E27FC236}">
                <a16:creationId xmlns:a16="http://schemas.microsoft.com/office/drawing/2014/main" id="{8AE05F5C-2521-72FE-7AEC-C5781FC2691D}"/>
              </a:ext>
            </a:extLst>
          </p:cNvPr>
          <p:cNvSpPr txBox="1"/>
          <p:nvPr/>
        </p:nvSpPr>
        <p:spPr>
          <a:xfrm>
            <a:off x="8052872" y="4877810"/>
            <a:ext cx="615553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20%</a:t>
            </a:r>
          </a:p>
        </p:txBody>
      </p:sp>
      <p:sp>
        <p:nvSpPr>
          <p:cNvPr id="4" name="80%">
            <a:extLst>
              <a:ext uri="{FF2B5EF4-FFF2-40B4-BE49-F238E27FC236}">
                <a16:creationId xmlns:a16="http://schemas.microsoft.com/office/drawing/2014/main" id="{DF62287B-6A67-DE8F-816E-91DF83B9C18C}"/>
              </a:ext>
            </a:extLst>
          </p:cNvPr>
          <p:cNvSpPr txBox="1"/>
          <p:nvPr/>
        </p:nvSpPr>
        <p:spPr>
          <a:xfrm>
            <a:off x="10193706" y="4877810"/>
            <a:ext cx="615553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80%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FA283D-41F3-5B52-10A4-737E16AF8A5C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2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2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  <p:seq concurrent="1" prevAc="none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</p:childTnLst>
        </p:cTn>
      </p:par>
    </p:tnLst>
    <p:bldLst>
      <p:bldP spid="160" grpId="0" animBg="1"/>
      <p:bldP spid="163" grpId="0" animBg="1"/>
      <p:bldP spid="164" grpId="0" animBg="1"/>
      <p:bldP spid="166" grpId="0" animBg="1"/>
      <p:bldP spid="167" grpId="0" animBg="1"/>
      <p:bldP spid="168" grpId="0" animBg="1"/>
      <p:bldP spid="169" grpId="0" animBg="1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ogs jumping and proteins moving"/>
          <p:cNvSpPr txBox="1"/>
          <p:nvPr/>
        </p:nvSpPr>
        <p:spPr>
          <a:xfrm>
            <a:off x="1908925" y="69226"/>
            <a:ext cx="7513211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Frogs jumping and proteins moving</a:t>
            </a:r>
          </a:p>
        </p:txBody>
      </p:sp>
      <p:sp>
        <p:nvSpPr>
          <p:cNvPr id="190" name="What do a protein and a frog jumping have in common?"/>
          <p:cNvSpPr txBox="1"/>
          <p:nvPr/>
        </p:nvSpPr>
        <p:spPr>
          <a:xfrm>
            <a:off x="5544151" y="1435881"/>
            <a:ext cx="6278711" cy="851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What do a protein and a frog jumping have in common?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FB6CFF-AB75-65A9-108B-CFB3F9F4B748}"/>
              </a:ext>
            </a:extLst>
          </p:cNvPr>
          <p:cNvGrpSpPr/>
          <p:nvPr/>
        </p:nvGrpSpPr>
        <p:grpSpPr>
          <a:xfrm>
            <a:off x="5481899" y="3053707"/>
            <a:ext cx="6271001" cy="1924478"/>
            <a:chOff x="5828409" y="3053707"/>
            <a:chExt cx="5170277" cy="1586682"/>
          </a:xfrm>
        </p:grpSpPr>
        <p:pic>
          <p:nvPicPr>
            <p:cNvPr id="191" name="droppedImage.png" descr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5869" y="3053707"/>
              <a:ext cx="1572817" cy="15330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2" name="droppedImage.png" descr="dropped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8409" y="3233613"/>
              <a:ext cx="2505559" cy="14067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Connection Line"/>
            <p:cNvSpPr/>
            <p:nvPr/>
          </p:nvSpPr>
          <p:spPr>
            <a:xfrm>
              <a:off x="7495618" y="3990446"/>
              <a:ext cx="2057224" cy="409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05" extrusionOk="0">
                  <a:moveTo>
                    <a:pt x="0" y="0"/>
                  </a:moveTo>
                  <a:cubicBezTo>
                    <a:pt x="4751" y="19015"/>
                    <a:pt x="11951" y="21600"/>
                    <a:pt x="21600" y="7756"/>
                  </a:cubicBezTo>
                </a:path>
              </a:pathLst>
            </a:custGeom>
            <a:ln w="38100">
              <a:solidFill>
                <a:schemeClr val="tx1"/>
              </a:solidFill>
              <a:miter lim="400000"/>
              <a:headEnd type="triangle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195" name="1"/>
            <p:cNvSpPr txBox="1"/>
            <p:nvPr/>
          </p:nvSpPr>
          <p:spPr>
            <a:xfrm>
              <a:off x="7259642" y="3461211"/>
              <a:ext cx="183708" cy="3467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/>
            <a:p>
              <a:r>
                <a:rPr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1</a:t>
              </a:r>
            </a:p>
          </p:txBody>
        </p:sp>
        <p:sp>
          <p:nvSpPr>
            <p:cNvPr id="196" name="2"/>
            <p:cNvSpPr txBox="1"/>
            <p:nvPr/>
          </p:nvSpPr>
          <p:spPr>
            <a:xfrm flipH="1">
              <a:off x="9996837" y="3634350"/>
              <a:ext cx="259174" cy="3467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r>
                <a:rPr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</a:p>
          </p:txBody>
        </p:sp>
      </p:grpSp>
      <p:sp>
        <p:nvSpPr>
          <p:cNvPr id="3" name="Leaf">
            <a:extLst>
              <a:ext uri="{FF2B5EF4-FFF2-40B4-BE49-F238E27FC236}">
                <a16:creationId xmlns:a16="http://schemas.microsoft.com/office/drawing/2014/main" id="{CBD207F9-9CCF-55E1-15EA-AD4F4834025D}"/>
              </a:ext>
            </a:extLst>
          </p:cNvPr>
          <p:cNvSpPr/>
          <p:nvPr/>
        </p:nvSpPr>
        <p:spPr>
          <a:xfrm rot="4800000">
            <a:off x="1216722" y="1671775"/>
            <a:ext cx="816634" cy="170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1" h="21257" extrusionOk="0">
                <a:moveTo>
                  <a:pt x="8569" y="0"/>
                </a:moveTo>
                <a:cubicBezTo>
                  <a:pt x="8569" y="0"/>
                  <a:pt x="7960" y="872"/>
                  <a:pt x="7063" y="1296"/>
                </a:cubicBezTo>
                <a:cubicBezTo>
                  <a:pt x="7063" y="1296"/>
                  <a:pt x="6773" y="1291"/>
                  <a:pt x="6305" y="1071"/>
                </a:cubicBezTo>
                <a:cubicBezTo>
                  <a:pt x="5070" y="2064"/>
                  <a:pt x="4829" y="2643"/>
                  <a:pt x="4829" y="2643"/>
                </a:cubicBezTo>
                <a:cubicBezTo>
                  <a:pt x="4829" y="2643"/>
                  <a:pt x="4438" y="2681"/>
                  <a:pt x="3930" y="2574"/>
                </a:cubicBezTo>
                <a:cubicBezTo>
                  <a:pt x="3128" y="3239"/>
                  <a:pt x="3078" y="4268"/>
                  <a:pt x="3078" y="4268"/>
                </a:cubicBezTo>
                <a:cubicBezTo>
                  <a:pt x="3078" y="4268"/>
                  <a:pt x="2753" y="4335"/>
                  <a:pt x="2203" y="4231"/>
                </a:cubicBezTo>
                <a:cubicBezTo>
                  <a:pt x="1635" y="5413"/>
                  <a:pt x="1792" y="6413"/>
                  <a:pt x="1792" y="6413"/>
                </a:cubicBezTo>
                <a:cubicBezTo>
                  <a:pt x="1792" y="6413"/>
                  <a:pt x="1308" y="6468"/>
                  <a:pt x="955" y="6337"/>
                </a:cubicBezTo>
                <a:cubicBezTo>
                  <a:pt x="298" y="7555"/>
                  <a:pt x="1031" y="9725"/>
                  <a:pt x="1031" y="9725"/>
                </a:cubicBezTo>
                <a:cubicBezTo>
                  <a:pt x="1031" y="9725"/>
                  <a:pt x="857" y="9731"/>
                  <a:pt x="0" y="9765"/>
                </a:cubicBezTo>
                <a:cubicBezTo>
                  <a:pt x="33" y="11547"/>
                  <a:pt x="2351" y="13629"/>
                  <a:pt x="2351" y="13629"/>
                </a:cubicBezTo>
                <a:cubicBezTo>
                  <a:pt x="2351" y="13629"/>
                  <a:pt x="1961" y="13730"/>
                  <a:pt x="1320" y="13851"/>
                </a:cubicBezTo>
                <a:cubicBezTo>
                  <a:pt x="2533" y="15496"/>
                  <a:pt x="7438" y="17151"/>
                  <a:pt x="9007" y="17647"/>
                </a:cubicBezTo>
                <a:cubicBezTo>
                  <a:pt x="8362" y="19739"/>
                  <a:pt x="7186" y="20393"/>
                  <a:pt x="6980" y="20603"/>
                </a:cubicBezTo>
                <a:cubicBezTo>
                  <a:pt x="6624" y="20967"/>
                  <a:pt x="8642" y="21600"/>
                  <a:pt x="9038" y="21026"/>
                </a:cubicBezTo>
                <a:cubicBezTo>
                  <a:pt x="9646" y="20377"/>
                  <a:pt x="10024" y="19132"/>
                  <a:pt x="10258" y="17707"/>
                </a:cubicBezTo>
                <a:cubicBezTo>
                  <a:pt x="19307" y="16546"/>
                  <a:pt x="20265" y="13117"/>
                  <a:pt x="20265" y="13117"/>
                </a:cubicBezTo>
                <a:cubicBezTo>
                  <a:pt x="20265" y="13117"/>
                  <a:pt x="19734" y="13084"/>
                  <a:pt x="19203" y="12995"/>
                </a:cubicBezTo>
                <a:cubicBezTo>
                  <a:pt x="21600" y="10731"/>
                  <a:pt x="20978" y="8626"/>
                  <a:pt x="20978" y="8626"/>
                </a:cubicBezTo>
                <a:cubicBezTo>
                  <a:pt x="20978" y="8626"/>
                  <a:pt x="20532" y="8683"/>
                  <a:pt x="19875" y="8574"/>
                </a:cubicBezTo>
                <a:cubicBezTo>
                  <a:pt x="20421" y="6667"/>
                  <a:pt x="19241" y="4715"/>
                  <a:pt x="19241" y="4715"/>
                </a:cubicBezTo>
                <a:cubicBezTo>
                  <a:pt x="19241" y="4715"/>
                  <a:pt x="18747" y="4854"/>
                  <a:pt x="18238" y="4840"/>
                </a:cubicBezTo>
                <a:cubicBezTo>
                  <a:pt x="17533" y="3662"/>
                  <a:pt x="16670" y="2678"/>
                  <a:pt x="16670" y="2678"/>
                </a:cubicBezTo>
                <a:cubicBezTo>
                  <a:pt x="16670" y="2678"/>
                  <a:pt x="16400" y="2794"/>
                  <a:pt x="15946" y="2838"/>
                </a:cubicBezTo>
                <a:cubicBezTo>
                  <a:pt x="15399" y="2183"/>
                  <a:pt x="13619" y="1268"/>
                  <a:pt x="13619" y="1268"/>
                </a:cubicBezTo>
                <a:cubicBezTo>
                  <a:pt x="13619" y="1268"/>
                  <a:pt x="13482" y="1326"/>
                  <a:pt x="13009" y="1473"/>
                </a:cubicBezTo>
                <a:cubicBezTo>
                  <a:pt x="12618" y="1044"/>
                  <a:pt x="11299" y="602"/>
                  <a:pt x="11299" y="602"/>
                </a:cubicBezTo>
                <a:lnTo>
                  <a:pt x="10682" y="881"/>
                </a:lnTo>
                <a:cubicBezTo>
                  <a:pt x="10682" y="881"/>
                  <a:pt x="9822" y="323"/>
                  <a:pt x="8569" y="0"/>
                </a:cubicBezTo>
                <a:close/>
              </a:path>
            </a:pathLst>
          </a:custGeom>
          <a:solidFill>
            <a:srgbClr val="0077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Leaf">
            <a:extLst>
              <a:ext uri="{FF2B5EF4-FFF2-40B4-BE49-F238E27FC236}">
                <a16:creationId xmlns:a16="http://schemas.microsoft.com/office/drawing/2014/main" id="{54BD196E-9129-2590-7AD0-26CD9A9F63FB}"/>
              </a:ext>
            </a:extLst>
          </p:cNvPr>
          <p:cNvSpPr/>
          <p:nvPr/>
        </p:nvSpPr>
        <p:spPr>
          <a:xfrm rot="19800000">
            <a:off x="3779324" y="1865965"/>
            <a:ext cx="816634" cy="170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1" h="21257" extrusionOk="0">
                <a:moveTo>
                  <a:pt x="8569" y="0"/>
                </a:moveTo>
                <a:cubicBezTo>
                  <a:pt x="8569" y="0"/>
                  <a:pt x="7960" y="872"/>
                  <a:pt x="7063" y="1296"/>
                </a:cubicBezTo>
                <a:cubicBezTo>
                  <a:pt x="7063" y="1296"/>
                  <a:pt x="6773" y="1291"/>
                  <a:pt x="6305" y="1071"/>
                </a:cubicBezTo>
                <a:cubicBezTo>
                  <a:pt x="5070" y="2064"/>
                  <a:pt x="4829" y="2643"/>
                  <a:pt x="4829" y="2643"/>
                </a:cubicBezTo>
                <a:cubicBezTo>
                  <a:pt x="4829" y="2643"/>
                  <a:pt x="4438" y="2681"/>
                  <a:pt x="3930" y="2574"/>
                </a:cubicBezTo>
                <a:cubicBezTo>
                  <a:pt x="3128" y="3239"/>
                  <a:pt x="3078" y="4268"/>
                  <a:pt x="3078" y="4268"/>
                </a:cubicBezTo>
                <a:cubicBezTo>
                  <a:pt x="3078" y="4268"/>
                  <a:pt x="2753" y="4335"/>
                  <a:pt x="2203" y="4231"/>
                </a:cubicBezTo>
                <a:cubicBezTo>
                  <a:pt x="1635" y="5413"/>
                  <a:pt x="1792" y="6413"/>
                  <a:pt x="1792" y="6413"/>
                </a:cubicBezTo>
                <a:cubicBezTo>
                  <a:pt x="1792" y="6413"/>
                  <a:pt x="1308" y="6468"/>
                  <a:pt x="955" y="6337"/>
                </a:cubicBezTo>
                <a:cubicBezTo>
                  <a:pt x="298" y="7555"/>
                  <a:pt x="1031" y="9725"/>
                  <a:pt x="1031" y="9725"/>
                </a:cubicBezTo>
                <a:cubicBezTo>
                  <a:pt x="1031" y="9725"/>
                  <a:pt x="857" y="9731"/>
                  <a:pt x="0" y="9765"/>
                </a:cubicBezTo>
                <a:cubicBezTo>
                  <a:pt x="33" y="11547"/>
                  <a:pt x="2351" y="13629"/>
                  <a:pt x="2351" y="13629"/>
                </a:cubicBezTo>
                <a:cubicBezTo>
                  <a:pt x="2351" y="13629"/>
                  <a:pt x="1961" y="13730"/>
                  <a:pt x="1320" y="13851"/>
                </a:cubicBezTo>
                <a:cubicBezTo>
                  <a:pt x="2533" y="15496"/>
                  <a:pt x="7438" y="17151"/>
                  <a:pt x="9007" y="17647"/>
                </a:cubicBezTo>
                <a:cubicBezTo>
                  <a:pt x="8362" y="19739"/>
                  <a:pt x="7186" y="20393"/>
                  <a:pt x="6980" y="20603"/>
                </a:cubicBezTo>
                <a:cubicBezTo>
                  <a:pt x="6624" y="20967"/>
                  <a:pt x="8642" y="21600"/>
                  <a:pt x="9038" y="21026"/>
                </a:cubicBezTo>
                <a:cubicBezTo>
                  <a:pt x="9646" y="20377"/>
                  <a:pt x="10024" y="19132"/>
                  <a:pt x="10258" y="17707"/>
                </a:cubicBezTo>
                <a:cubicBezTo>
                  <a:pt x="19307" y="16546"/>
                  <a:pt x="20265" y="13117"/>
                  <a:pt x="20265" y="13117"/>
                </a:cubicBezTo>
                <a:cubicBezTo>
                  <a:pt x="20265" y="13117"/>
                  <a:pt x="19734" y="13084"/>
                  <a:pt x="19203" y="12995"/>
                </a:cubicBezTo>
                <a:cubicBezTo>
                  <a:pt x="21600" y="10731"/>
                  <a:pt x="20978" y="8626"/>
                  <a:pt x="20978" y="8626"/>
                </a:cubicBezTo>
                <a:cubicBezTo>
                  <a:pt x="20978" y="8626"/>
                  <a:pt x="20532" y="8683"/>
                  <a:pt x="19875" y="8574"/>
                </a:cubicBezTo>
                <a:cubicBezTo>
                  <a:pt x="20421" y="6667"/>
                  <a:pt x="19241" y="4715"/>
                  <a:pt x="19241" y="4715"/>
                </a:cubicBezTo>
                <a:cubicBezTo>
                  <a:pt x="19241" y="4715"/>
                  <a:pt x="18747" y="4854"/>
                  <a:pt x="18238" y="4840"/>
                </a:cubicBezTo>
                <a:cubicBezTo>
                  <a:pt x="17533" y="3662"/>
                  <a:pt x="16670" y="2678"/>
                  <a:pt x="16670" y="2678"/>
                </a:cubicBezTo>
                <a:cubicBezTo>
                  <a:pt x="16670" y="2678"/>
                  <a:pt x="16400" y="2794"/>
                  <a:pt x="15946" y="2838"/>
                </a:cubicBezTo>
                <a:cubicBezTo>
                  <a:pt x="15399" y="2183"/>
                  <a:pt x="13619" y="1268"/>
                  <a:pt x="13619" y="1268"/>
                </a:cubicBezTo>
                <a:cubicBezTo>
                  <a:pt x="13619" y="1268"/>
                  <a:pt x="13482" y="1326"/>
                  <a:pt x="13009" y="1473"/>
                </a:cubicBezTo>
                <a:cubicBezTo>
                  <a:pt x="12618" y="1044"/>
                  <a:pt x="11299" y="602"/>
                  <a:pt x="11299" y="602"/>
                </a:cubicBezTo>
                <a:lnTo>
                  <a:pt x="10682" y="881"/>
                </a:lnTo>
                <a:cubicBezTo>
                  <a:pt x="10682" y="881"/>
                  <a:pt x="9822" y="323"/>
                  <a:pt x="8569" y="0"/>
                </a:cubicBezTo>
                <a:close/>
              </a:path>
            </a:pathLst>
          </a:custGeom>
          <a:solidFill>
            <a:srgbClr val="797BA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Leaf">
            <a:extLst>
              <a:ext uri="{FF2B5EF4-FFF2-40B4-BE49-F238E27FC236}">
                <a16:creationId xmlns:a16="http://schemas.microsoft.com/office/drawing/2014/main" id="{A19D0616-F7FE-1197-F027-FAB30A57AEAF}"/>
              </a:ext>
            </a:extLst>
          </p:cNvPr>
          <p:cNvSpPr/>
          <p:nvPr/>
        </p:nvSpPr>
        <p:spPr>
          <a:xfrm rot="15600000">
            <a:off x="1188524" y="3770965"/>
            <a:ext cx="816634" cy="170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1" h="21257" extrusionOk="0">
                <a:moveTo>
                  <a:pt x="8569" y="0"/>
                </a:moveTo>
                <a:cubicBezTo>
                  <a:pt x="8569" y="0"/>
                  <a:pt x="7960" y="872"/>
                  <a:pt x="7063" y="1296"/>
                </a:cubicBezTo>
                <a:cubicBezTo>
                  <a:pt x="7063" y="1296"/>
                  <a:pt x="6773" y="1291"/>
                  <a:pt x="6305" y="1071"/>
                </a:cubicBezTo>
                <a:cubicBezTo>
                  <a:pt x="5070" y="2064"/>
                  <a:pt x="4829" y="2643"/>
                  <a:pt x="4829" y="2643"/>
                </a:cubicBezTo>
                <a:cubicBezTo>
                  <a:pt x="4829" y="2643"/>
                  <a:pt x="4438" y="2681"/>
                  <a:pt x="3930" y="2574"/>
                </a:cubicBezTo>
                <a:cubicBezTo>
                  <a:pt x="3128" y="3239"/>
                  <a:pt x="3078" y="4268"/>
                  <a:pt x="3078" y="4268"/>
                </a:cubicBezTo>
                <a:cubicBezTo>
                  <a:pt x="3078" y="4268"/>
                  <a:pt x="2753" y="4335"/>
                  <a:pt x="2203" y="4231"/>
                </a:cubicBezTo>
                <a:cubicBezTo>
                  <a:pt x="1635" y="5413"/>
                  <a:pt x="1792" y="6413"/>
                  <a:pt x="1792" y="6413"/>
                </a:cubicBezTo>
                <a:cubicBezTo>
                  <a:pt x="1792" y="6413"/>
                  <a:pt x="1308" y="6468"/>
                  <a:pt x="955" y="6337"/>
                </a:cubicBezTo>
                <a:cubicBezTo>
                  <a:pt x="298" y="7555"/>
                  <a:pt x="1031" y="9725"/>
                  <a:pt x="1031" y="9725"/>
                </a:cubicBezTo>
                <a:cubicBezTo>
                  <a:pt x="1031" y="9725"/>
                  <a:pt x="857" y="9731"/>
                  <a:pt x="0" y="9765"/>
                </a:cubicBezTo>
                <a:cubicBezTo>
                  <a:pt x="33" y="11547"/>
                  <a:pt x="2351" y="13629"/>
                  <a:pt x="2351" y="13629"/>
                </a:cubicBezTo>
                <a:cubicBezTo>
                  <a:pt x="2351" y="13629"/>
                  <a:pt x="1961" y="13730"/>
                  <a:pt x="1320" y="13851"/>
                </a:cubicBezTo>
                <a:cubicBezTo>
                  <a:pt x="2533" y="15496"/>
                  <a:pt x="7438" y="17151"/>
                  <a:pt x="9007" y="17647"/>
                </a:cubicBezTo>
                <a:cubicBezTo>
                  <a:pt x="8362" y="19739"/>
                  <a:pt x="7186" y="20393"/>
                  <a:pt x="6980" y="20603"/>
                </a:cubicBezTo>
                <a:cubicBezTo>
                  <a:pt x="6624" y="20967"/>
                  <a:pt x="8642" y="21600"/>
                  <a:pt x="9038" y="21026"/>
                </a:cubicBezTo>
                <a:cubicBezTo>
                  <a:pt x="9646" y="20377"/>
                  <a:pt x="10024" y="19132"/>
                  <a:pt x="10258" y="17707"/>
                </a:cubicBezTo>
                <a:cubicBezTo>
                  <a:pt x="19307" y="16546"/>
                  <a:pt x="20265" y="13117"/>
                  <a:pt x="20265" y="13117"/>
                </a:cubicBezTo>
                <a:cubicBezTo>
                  <a:pt x="20265" y="13117"/>
                  <a:pt x="19734" y="13084"/>
                  <a:pt x="19203" y="12995"/>
                </a:cubicBezTo>
                <a:cubicBezTo>
                  <a:pt x="21600" y="10731"/>
                  <a:pt x="20978" y="8626"/>
                  <a:pt x="20978" y="8626"/>
                </a:cubicBezTo>
                <a:cubicBezTo>
                  <a:pt x="20978" y="8626"/>
                  <a:pt x="20532" y="8683"/>
                  <a:pt x="19875" y="8574"/>
                </a:cubicBezTo>
                <a:cubicBezTo>
                  <a:pt x="20421" y="6667"/>
                  <a:pt x="19241" y="4715"/>
                  <a:pt x="19241" y="4715"/>
                </a:cubicBezTo>
                <a:cubicBezTo>
                  <a:pt x="19241" y="4715"/>
                  <a:pt x="18747" y="4854"/>
                  <a:pt x="18238" y="4840"/>
                </a:cubicBezTo>
                <a:cubicBezTo>
                  <a:pt x="17533" y="3662"/>
                  <a:pt x="16670" y="2678"/>
                  <a:pt x="16670" y="2678"/>
                </a:cubicBezTo>
                <a:cubicBezTo>
                  <a:pt x="16670" y="2678"/>
                  <a:pt x="16400" y="2794"/>
                  <a:pt x="15946" y="2838"/>
                </a:cubicBezTo>
                <a:cubicBezTo>
                  <a:pt x="15399" y="2183"/>
                  <a:pt x="13619" y="1268"/>
                  <a:pt x="13619" y="1268"/>
                </a:cubicBezTo>
                <a:cubicBezTo>
                  <a:pt x="13619" y="1268"/>
                  <a:pt x="13482" y="1326"/>
                  <a:pt x="13009" y="1473"/>
                </a:cubicBezTo>
                <a:cubicBezTo>
                  <a:pt x="12618" y="1044"/>
                  <a:pt x="11299" y="602"/>
                  <a:pt x="11299" y="602"/>
                </a:cubicBezTo>
                <a:lnTo>
                  <a:pt x="10682" y="881"/>
                </a:lnTo>
                <a:cubicBezTo>
                  <a:pt x="10682" y="881"/>
                  <a:pt x="9822" y="323"/>
                  <a:pt x="8569" y="0"/>
                </a:cubicBezTo>
                <a:close/>
              </a:path>
            </a:pathLst>
          </a:custGeom>
          <a:solidFill>
            <a:srgbClr val="40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Leaf">
            <a:extLst>
              <a:ext uri="{FF2B5EF4-FFF2-40B4-BE49-F238E27FC236}">
                <a16:creationId xmlns:a16="http://schemas.microsoft.com/office/drawing/2014/main" id="{926383C1-0D09-6800-1B05-7BEF3E1B6529}"/>
              </a:ext>
            </a:extLst>
          </p:cNvPr>
          <p:cNvSpPr/>
          <p:nvPr/>
        </p:nvSpPr>
        <p:spPr>
          <a:xfrm rot="1800000">
            <a:off x="3487224" y="4228165"/>
            <a:ext cx="816634" cy="170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1" h="21257" extrusionOk="0">
                <a:moveTo>
                  <a:pt x="8569" y="0"/>
                </a:moveTo>
                <a:cubicBezTo>
                  <a:pt x="8569" y="0"/>
                  <a:pt x="7960" y="872"/>
                  <a:pt x="7063" y="1296"/>
                </a:cubicBezTo>
                <a:cubicBezTo>
                  <a:pt x="7063" y="1296"/>
                  <a:pt x="6773" y="1291"/>
                  <a:pt x="6305" y="1071"/>
                </a:cubicBezTo>
                <a:cubicBezTo>
                  <a:pt x="5070" y="2064"/>
                  <a:pt x="4829" y="2643"/>
                  <a:pt x="4829" y="2643"/>
                </a:cubicBezTo>
                <a:cubicBezTo>
                  <a:pt x="4829" y="2643"/>
                  <a:pt x="4438" y="2681"/>
                  <a:pt x="3930" y="2574"/>
                </a:cubicBezTo>
                <a:cubicBezTo>
                  <a:pt x="3128" y="3239"/>
                  <a:pt x="3078" y="4268"/>
                  <a:pt x="3078" y="4268"/>
                </a:cubicBezTo>
                <a:cubicBezTo>
                  <a:pt x="3078" y="4268"/>
                  <a:pt x="2753" y="4335"/>
                  <a:pt x="2203" y="4231"/>
                </a:cubicBezTo>
                <a:cubicBezTo>
                  <a:pt x="1635" y="5413"/>
                  <a:pt x="1792" y="6413"/>
                  <a:pt x="1792" y="6413"/>
                </a:cubicBezTo>
                <a:cubicBezTo>
                  <a:pt x="1792" y="6413"/>
                  <a:pt x="1308" y="6468"/>
                  <a:pt x="955" y="6337"/>
                </a:cubicBezTo>
                <a:cubicBezTo>
                  <a:pt x="298" y="7555"/>
                  <a:pt x="1031" y="9725"/>
                  <a:pt x="1031" y="9725"/>
                </a:cubicBezTo>
                <a:cubicBezTo>
                  <a:pt x="1031" y="9725"/>
                  <a:pt x="857" y="9731"/>
                  <a:pt x="0" y="9765"/>
                </a:cubicBezTo>
                <a:cubicBezTo>
                  <a:pt x="33" y="11547"/>
                  <a:pt x="2351" y="13629"/>
                  <a:pt x="2351" y="13629"/>
                </a:cubicBezTo>
                <a:cubicBezTo>
                  <a:pt x="2351" y="13629"/>
                  <a:pt x="1961" y="13730"/>
                  <a:pt x="1320" y="13851"/>
                </a:cubicBezTo>
                <a:cubicBezTo>
                  <a:pt x="2533" y="15496"/>
                  <a:pt x="7438" y="17151"/>
                  <a:pt x="9007" y="17647"/>
                </a:cubicBezTo>
                <a:cubicBezTo>
                  <a:pt x="8362" y="19739"/>
                  <a:pt x="7186" y="20393"/>
                  <a:pt x="6980" y="20603"/>
                </a:cubicBezTo>
                <a:cubicBezTo>
                  <a:pt x="6624" y="20967"/>
                  <a:pt x="8642" y="21600"/>
                  <a:pt x="9038" y="21026"/>
                </a:cubicBezTo>
                <a:cubicBezTo>
                  <a:pt x="9646" y="20377"/>
                  <a:pt x="10024" y="19132"/>
                  <a:pt x="10258" y="17707"/>
                </a:cubicBezTo>
                <a:cubicBezTo>
                  <a:pt x="19307" y="16546"/>
                  <a:pt x="20265" y="13117"/>
                  <a:pt x="20265" y="13117"/>
                </a:cubicBezTo>
                <a:cubicBezTo>
                  <a:pt x="20265" y="13117"/>
                  <a:pt x="19734" y="13084"/>
                  <a:pt x="19203" y="12995"/>
                </a:cubicBezTo>
                <a:cubicBezTo>
                  <a:pt x="21600" y="10731"/>
                  <a:pt x="20978" y="8626"/>
                  <a:pt x="20978" y="8626"/>
                </a:cubicBezTo>
                <a:cubicBezTo>
                  <a:pt x="20978" y="8626"/>
                  <a:pt x="20532" y="8683"/>
                  <a:pt x="19875" y="8574"/>
                </a:cubicBezTo>
                <a:cubicBezTo>
                  <a:pt x="20421" y="6667"/>
                  <a:pt x="19241" y="4715"/>
                  <a:pt x="19241" y="4715"/>
                </a:cubicBezTo>
                <a:cubicBezTo>
                  <a:pt x="19241" y="4715"/>
                  <a:pt x="18747" y="4854"/>
                  <a:pt x="18238" y="4840"/>
                </a:cubicBezTo>
                <a:cubicBezTo>
                  <a:pt x="17533" y="3662"/>
                  <a:pt x="16670" y="2678"/>
                  <a:pt x="16670" y="2678"/>
                </a:cubicBezTo>
                <a:cubicBezTo>
                  <a:pt x="16670" y="2678"/>
                  <a:pt x="16400" y="2794"/>
                  <a:pt x="15946" y="2838"/>
                </a:cubicBezTo>
                <a:cubicBezTo>
                  <a:pt x="15399" y="2183"/>
                  <a:pt x="13619" y="1268"/>
                  <a:pt x="13619" y="1268"/>
                </a:cubicBezTo>
                <a:cubicBezTo>
                  <a:pt x="13619" y="1268"/>
                  <a:pt x="13482" y="1326"/>
                  <a:pt x="13009" y="1473"/>
                </a:cubicBezTo>
                <a:cubicBezTo>
                  <a:pt x="12618" y="1044"/>
                  <a:pt x="11299" y="602"/>
                  <a:pt x="11299" y="602"/>
                </a:cubicBezTo>
                <a:lnTo>
                  <a:pt x="10682" y="881"/>
                </a:lnTo>
                <a:cubicBezTo>
                  <a:pt x="10682" y="881"/>
                  <a:pt x="9822" y="323"/>
                  <a:pt x="8569" y="0"/>
                </a:cubicBezTo>
                <a:close/>
              </a:path>
            </a:pathLst>
          </a:custGeom>
          <a:solidFill>
            <a:srgbClr val="FFAA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Frog">
            <a:extLst>
              <a:ext uri="{FF2B5EF4-FFF2-40B4-BE49-F238E27FC236}">
                <a16:creationId xmlns:a16="http://schemas.microsoft.com/office/drawing/2014/main" id="{F0B872A1-1FCC-A567-2D8B-EE97A3B38C9D}"/>
              </a:ext>
            </a:extLst>
          </p:cNvPr>
          <p:cNvSpPr/>
          <p:nvPr/>
        </p:nvSpPr>
        <p:spPr>
          <a:xfrm>
            <a:off x="1028882" y="1893194"/>
            <a:ext cx="660037" cy="607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445" extrusionOk="0">
                <a:moveTo>
                  <a:pt x="5242" y="0"/>
                </a:moveTo>
                <a:cubicBezTo>
                  <a:pt x="5135" y="-6"/>
                  <a:pt x="5038" y="110"/>
                  <a:pt x="5027" y="267"/>
                </a:cubicBezTo>
                <a:cubicBezTo>
                  <a:pt x="5022" y="337"/>
                  <a:pt x="5037" y="403"/>
                  <a:pt x="5059" y="449"/>
                </a:cubicBezTo>
                <a:cubicBezTo>
                  <a:pt x="5080" y="496"/>
                  <a:pt x="5086" y="543"/>
                  <a:pt x="5086" y="595"/>
                </a:cubicBezTo>
                <a:cubicBezTo>
                  <a:pt x="5037" y="1183"/>
                  <a:pt x="4892" y="2663"/>
                  <a:pt x="4650" y="2668"/>
                </a:cubicBezTo>
                <a:cubicBezTo>
                  <a:pt x="4435" y="2674"/>
                  <a:pt x="4144" y="2098"/>
                  <a:pt x="3994" y="1760"/>
                </a:cubicBezTo>
                <a:cubicBezTo>
                  <a:pt x="3972" y="1708"/>
                  <a:pt x="3966" y="1649"/>
                  <a:pt x="3977" y="1591"/>
                </a:cubicBezTo>
                <a:cubicBezTo>
                  <a:pt x="3988" y="1538"/>
                  <a:pt x="3983" y="1475"/>
                  <a:pt x="3967" y="1411"/>
                </a:cubicBezTo>
                <a:cubicBezTo>
                  <a:pt x="3918" y="1265"/>
                  <a:pt x="3798" y="1177"/>
                  <a:pt x="3691" y="1212"/>
                </a:cubicBezTo>
                <a:cubicBezTo>
                  <a:pt x="3588" y="1253"/>
                  <a:pt x="3541" y="1403"/>
                  <a:pt x="3590" y="1549"/>
                </a:cubicBezTo>
                <a:cubicBezTo>
                  <a:pt x="3611" y="1625"/>
                  <a:pt x="3654" y="1683"/>
                  <a:pt x="3702" y="1718"/>
                </a:cubicBezTo>
                <a:cubicBezTo>
                  <a:pt x="3746" y="1753"/>
                  <a:pt x="3784" y="1795"/>
                  <a:pt x="3805" y="1853"/>
                </a:cubicBezTo>
                <a:cubicBezTo>
                  <a:pt x="3881" y="2080"/>
                  <a:pt x="3982" y="2477"/>
                  <a:pt x="4004" y="3013"/>
                </a:cubicBezTo>
                <a:cubicBezTo>
                  <a:pt x="4036" y="3729"/>
                  <a:pt x="4117" y="4439"/>
                  <a:pt x="4386" y="4882"/>
                </a:cubicBezTo>
                <a:cubicBezTo>
                  <a:pt x="4461" y="5004"/>
                  <a:pt x="4499" y="5150"/>
                  <a:pt x="4499" y="5295"/>
                </a:cubicBezTo>
                <a:cubicBezTo>
                  <a:pt x="4493" y="6315"/>
                  <a:pt x="4719" y="7327"/>
                  <a:pt x="5145" y="8102"/>
                </a:cubicBezTo>
                <a:cubicBezTo>
                  <a:pt x="5371" y="8516"/>
                  <a:pt x="5926" y="8889"/>
                  <a:pt x="6491" y="9204"/>
                </a:cubicBezTo>
                <a:cubicBezTo>
                  <a:pt x="6572" y="9250"/>
                  <a:pt x="6610" y="9349"/>
                  <a:pt x="6589" y="9442"/>
                </a:cubicBezTo>
                <a:cubicBezTo>
                  <a:pt x="6578" y="9483"/>
                  <a:pt x="6568" y="9524"/>
                  <a:pt x="6557" y="9559"/>
                </a:cubicBezTo>
                <a:cubicBezTo>
                  <a:pt x="6309" y="10525"/>
                  <a:pt x="6281" y="11394"/>
                  <a:pt x="6383" y="12145"/>
                </a:cubicBezTo>
                <a:cubicBezTo>
                  <a:pt x="6400" y="12262"/>
                  <a:pt x="6297" y="12349"/>
                  <a:pt x="6195" y="12320"/>
                </a:cubicBezTo>
                <a:cubicBezTo>
                  <a:pt x="5732" y="12174"/>
                  <a:pt x="5291" y="12157"/>
                  <a:pt x="4919" y="12349"/>
                </a:cubicBezTo>
                <a:cubicBezTo>
                  <a:pt x="4160" y="12745"/>
                  <a:pt x="4472" y="14784"/>
                  <a:pt x="4929" y="16713"/>
                </a:cubicBezTo>
                <a:cubicBezTo>
                  <a:pt x="4951" y="16812"/>
                  <a:pt x="4834" y="16876"/>
                  <a:pt x="4775" y="16794"/>
                </a:cubicBezTo>
                <a:lnTo>
                  <a:pt x="3617" y="15362"/>
                </a:lnTo>
                <a:cubicBezTo>
                  <a:pt x="3541" y="15269"/>
                  <a:pt x="3497" y="15146"/>
                  <a:pt x="3502" y="15018"/>
                </a:cubicBezTo>
                <a:cubicBezTo>
                  <a:pt x="3513" y="14610"/>
                  <a:pt x="3498" y="13619"/>
                  <a:pt x="3137" y="12646"/>
                </a:cubicBezTo>
                <a:cubicBezTo>
                  <a:pt x="3115" y="12582"/>
                  <a:pt x="3109" y="12512"/>
                  <a:pt x="3125" y="12442"/>
                </a:cubicBezTo>
                <a:cubicBezTo>
                  <a:pt x="3131" y="12407"/>
                  <a:pt x="3137" y="12374"/>
                  <a:pt x="3137" y="12333"/>
                </a:cubicBezTo>
                <a:cubicBezTo>
                  <a:pt x="3126" y="12146"/>
                  <a:pt x="3012" y="11977"/>
                  <a:pt x="2878" y="11954"/>
                </a:cubicBezTo>
                <a:cubicBezTo>
                  <a:pt x="2743" y="11931"/>
                  <a:pt x="2642" y="12059"/>
                  <a:pt x="2652" y="12245"/>
                </a:cubicBezTo>
                <a:cubicBezTo>
                  <a:pt x="2658" y="12374"/>
                  <a:pt x="2716" y="12496"/>
                  <a:pt x="2797" y="12566"/>
                </a:cubicBezTo>
                <a:cubicBezTo>
                  <a:pt x="2851" y="12612"/>
                  <a:pt x="2889" y="12681"/>
                  <a:pt x="2905" y="12757"/>
                </a:cubicBezTo>
                <a:cubicBezTo>
                  <a:pt x="2942" y="12937"/>
                  <a:pt x="2970" y="13147"/>
                  <a:pt x="3002" y="13287"/>
                </a:cubicBezTo>
                <a:cubicBezTo>
                  <a:pt x="3083" y="13642"/>
                  <a:pt x="2739" y="13672"/>
                  <a:pt x="2593" y="13363"/>
                </a:cubicBezTo>
                <a:cubicBezTo>
                  <a:pt x="2319" y="12775"/>
                  <a:pt x="2043" y="12135"/>
                  <a:pt x="1903" y="11721"/>
                </a:cubicBezTo>
                <a:cubicBezTo>
                  <a:pt x="1876" y="11640"/>
                  <a:pt x="1881" y="11546"/>
                  <a:pt x="1914" y="11464"/>
                </a:cubicBezTo>
                <a:cubicBezTo>
                  <a:pt x="1930" y="11429"/>
                  <a:pt x="1942" y="11389"/>
                  <a:pt x="1947" y="11348"/>
                </a:cubicBezTo>
                <a:cubicBezTo>
                  <a:pt x="1969" y="11144"/>
                  <a:pt x="1866" y="10945"/>
                  <a:pt x="1710" y="10898"/>
                </a:cubicBezTo>
                <a:cubicBezTo>
                  <a:pt x="1554" y="10852"/>
                  <a:pt x="1408" y="10980"/>
                  <a:pt x="1387" y="11184"/>
                </a:cubicBezTo>
                <a:cubicBezTo>
                  <a:pt x="1371" y="11336"/>
                  <a:pt x="1424" y="11494"/>
                  <a:pt x="1521" y="11575"/>
                </a:cubicBezTo>
                <a:cubicBezTo>
                  <a:pt x="1575" y="11622"/>
                  <a:pt x="1607" y="11691"/>
                  <a:pt x="1617" y="11767"/>
                </a:cubicBezTo>
                <a:cubicBezTo>
                  <a:pt x="1666" y="12081"/>
                  <a:pt x="1752" y="12589"/>
                  <a:pt x="1833" y="13095"/>
                </a:cubicBezTo>
                <a:cubicBezTo>
                  <a:pt x="1919" y="13631"/>
                  <a:pt x="1456" y="14086"/>
                  <a:pt x="971" y="13935"/>
                </a:cubicBezTo>
                <a:cubicBezTo>
                  <a:pt x="869" y="13906"/>
                  <a:pt x="778" y="13869"/>
                  <a:pt x="697" y="13840"/>
                </a:cubicBezTo>
                <a:cubicBezTo>
                  <a:pt x="638" y="13817"/>
                  <a:pt x="584" y="13771"/>
                  <a:pt x="552" y="13707"/>
                </a:cubicBezTo>
                <a:cubicBezTo>
                  <a:pt x="536" y="13678"/>
                  <a:pt x="513" y="13649"/>
                  <a:pt x="486" y="13625"/>
                </a:cubicBezTo>
                <a:cubicBezTo>
                  <a:pt x="357" y="13515"/>
                  <a:pt x="175" y="13497"/>
                  <a:pt x="67" y="13591"/>
                </a:cubicBezTo>
                <a:cubicBezTo>
                  <a:pt x="-35" y="13684"/>
                  <a:pt x="-20" y="13853"/>
                  <a:pt x="109" y="13969"/>
                </a:cubicBezTo>
                <a:cubicBezTo>
                  <a:pt x="190" y="14039"/>
                  <a:pt x="294" y="14074"/>
                  <a:pt x="385" y="14062"/>
                </a:cubicBezTo>
                <a:cubicBezTo>
                  <a:pt x="450" y="14056"/>
                  <a:pt x="515" y="14067"/>
                  <a:pt x="574" y="14102"/>
                </a:cubicBezTo>
                <a:cubicBezTo>
                  <a:pt x="978" y="14358"/>
                  <a:pt x="1935" y="15000"/>
                  <a:pt x="2312" y="15659"/>
                </a:cubicBezTo>
                <a:cubicBezTo>
                  <a:pt x="2797" y="16503"/>
                  <a:pt x="5237" y="21268"/>
                  <a:pt x="6239" y="21431"/>
                </a:cubicBezTo>
                <a:cubicBezTo>
                  <a:pt x="7240" y="21594"/>
                  <a:pt x="7230" y="20237"/>
                  <a:pt x="7230" y="20237"/>
                </a:cubicBezTo>
                <a:cubicBezTo>
                  <a:pt x="7230" y="20237"/>
                  <a:pt x="7220" y="19089"/>
                  <a:pt x="7198" y="17970"/>
                </a:cubicBezTo>
                <a:cubicBezTo>
                  <a:pt x="7198" y="17860"/>
                  <a:pt x="7316" y="17796"/>
                  <a:pt x="7397" y="17872"/>
                </a:cubicBezTo>
                <a:cubicBezTo>
                  <a:pt x="8226" y="18635"/>
                  <a:pt x="9465" y="19119"/>
                  <a:pt x="10789" y="19119"/>
                </a:cubicBezTo>
                <a:cubicBezTo>
                  <a:pt x="12114" y="19119"/>
                  <a:pt x="13304" y="18641"/>
                  <a:pt x="14133" y="17872"/>
                </a:cubicBezTo>
                <a:cubicBezTo>
                  <a:pt x="14214" y="17802"/>
                  <a:pt x="14334" y="17860"/>
                  <a:pt x="14334" y="17970"/>
                </a:cubicBezTo>
                <a:cubicBezTo>
                  <a:pt x="14312" y="19089"/>
                  <a:pt x="14300" y="20237"/>
                  <a:pt x="14300" y="20237"/>
                </a:cubicBezTo>
                <a:cubicBezTo>
                  <a:pt x="14300" y="20237"/>
                  <a:pt x="14295" y="21588"/>
                  <a:pt x="15291" y="21431"/>
                </a:cubicBezTo>
                <a:cubicBezTo>
                  <a:pt x="16288" y="21274"/>
                  <a:pt x="18733" y="16503"/>
                  <a:pt x="19218" y="15659"/>
                </a:cubicBezTo>
                <a:cubicBezTo>
                  <a:pt x="19595" y="15006"/>
                  <a:pt x="20554" y="14358"/>
                  <a:pt x="20958" y="14102"/>
                </a:cubicBezTo>
                <a:cubicBezTo>
                  <a:pt x="21017" y="14067"/>
                  <a:pt x="21082" y="14056"/>
                  <a:pt x="21146" y="14062"/>
                </a:cubicBezTo>
                <a:cubicBezTo>
                  <a:pt x="21238" y="14074"/>
                  <a:pt x="21340" y="14039"/>
                  <a:pt x="21421" y="13969"/>
                </a:cubicBezTo>
                <a:cubicBezTo>
                  <a:pt x="21550" y="13859"/>
                  <a:pt x="21565" y="13690"/>
                  <a:pt x="21463" y="13591"/>
                </a:cubicBezTo>
                <a:cubicBezTo>
                  <a:pt x="21360" y="13497"/>
                  <a:pt x="21173" y="13509"/>
                  <a:pt x="21044" y="13625"/>
                </a:cubicBezTo>
                <a:cubicBezTo>
                  <a:pt x="21017" y="13649"/>
                  <a:pt x="20994" y="13678"/>
                  <a:pt x="20978" y="13707"/>
                </a:cubicBezTo>
                <a:cubicBezTo>
                  <a:pt x="20940" y="13765"/>
                  <a:pt x="20892" y="13817"/>
                  <a:pt x="20833" y="13840"/>
                </a:cubicBezTo>
                <a:cubicBezTo>
                  <a:pt x="20752" y="13869"/>
                  <a:pt x="20656" y="13906"/>
                  <a:pt x="20559" y="13935"/>
                </a:cubicBezTo>
                <a:cubicBezTo>
                  <a:pt x="20074" y="14086"/>
                  <a:pt x="19611" y="13631"/>
                  <a:pt x="19697" y="13095"/>
                </a:cubicBezTo>
                <a:cubicBezTo>
                  <a:pt x="19778" y="12589"/>
                  <a:pt x="19859" y="12081"/>
                  <a:pt x="19913" y="11767"/>
                </a:cubicBezTo>
                <a:cubicBezTo>
                  <a:pt x="19923" y="11691"/>
                  <a:pt x="19955" y="11628"/>
                  <a:pt x="20009" y="11575"/>
                </a:cubicBezTo>
                <a:cubicBezTo>
                  <a:pt x="20106" y="11488"/>
                  <a:pt x="20165" y="11336"/>
                  <a:pt x="20143" y="11184"/>
                </a:cubicBezTo>
                <a:cubicBezTo>
                  <a:pt x="20122" y="10980"/>
                  <a:pt x="19976" y="10852"/>
                  <a:pt x="19820" y="10898"/>
                </a:cubicBezTo>
                <a:cubicBezTo>
                  <a:pt x="19664" y="10945"/>
                  <a:pt x="19558" y="11150"/>
                  <a:pt x="19585" y="11348"/>
                </a:cubicBezTo>
                <a:cubicBezTo>
                  <a:pt x="19590" y="11389"/>
                  <a:pt x="19600" y="11429"/>
                  <a:pt x="19616" y="11464"/>
                </a:cubicBezTo>
                <a:cubicBezTo>
                  <a:pt x="19649" y="11546"/>
                  <a:pt x="19654" y="11634"/>
                  <a:pt x="19627" y="11721"/>
                </a:cubicBezTo>
                <a:cubicBezTo>
                  <a:pt x="19487" y="12135"/>
                  <a:pt x="19213" y="12775"/>
                  <a:pt x="18938" y="13363"/>
                </a:cubicBezTo>
                <a:cubicBezTo>
                  <a:pt x="18793" y="13672"/>
                  <a:pt x="18452" y="13642"/>
                  <a:pt x="18528" y="13287"/>
                </a:cubicBezTo>
                <a:cubicBezTo>
                  <a:pt x="18560" y="13147"/>
                  <a:pt x="18582" y="12943"/>
                  <a:pt x="18625" y="12757"/>
                </a:cubicBezTo>
                <a:cubicBezTo>
                  <a:pt x="18641" y="12681"/>
                  <a:pt x="18679" y="12612"/>
                  <a:pt x="18733" y="12566"/>
                </a:cubicBezTo>
                <a:cubicBezTo>
                  <a:pt x="18814" y="12496"/>
                  <a:pt x="18872" y="12374"/>
                  <a:pt x="18878" y="12245"/>
                </a:cubicBezTo>
                <a:cubicBezTo>
                  <a:pt x="18888" y="12059"/>
                  <a:pt x="18787" y="11931"/>
                  <a:pt x="18652" y="11954"/>
                </a:cubicBezTo>
                <a:cubicBezTo>
                  <a:pt x="18518" y="11977"/>
                  <a:pt x="18404" y="12146"/>
                  <a:pt x="18393" y="12333"/>
                </a:cubicBezTo>
                <a:cubicBezTo>
                  <a:pt x="18393" y="12374"/>
                  <a:pt x="18394" y="12407"/>
                  <a:pt x="18405" y="12442"/>
                </a:cubicBezTo>
                <a:cubicBezTo>
                  <a:pt x="18421" y="12512"/>
                  <a:pt x="18415" y="12582"/>
                  <a:pt x="18393" y="12646"/>
                </a:cubicBezTo>
                <a:cubicBezTo>
                  <a:pt x="18032" y="13613"/>
                  <a:pt x="18017" y="14610"/>
                  <a:pt x="18028" y="15018"/>
                </a:cubicBezTo>
                <a:cubicBezTo>
                  <a:pt x="18033" y="15146"/>
                  <a:pt x="17990" y="15263"/>
                  <a:pt x="17915" y="15362"/>
                </a:cubicBezTo>
                <a:lnTo>
                  <a:pt x="16757" y="16794"/>
                </a:lnTo>
                <a:cubicBezTo>
                  <a:pt x="16698" y="16876"/>
                  <a:pt x="16574" y="16812"/>
                  <a:pt x="16601" y="16713"/>
                </a:cubicBezTo>
                <a:cubicBezTo>
                  <a:pt x="17058" y="14784"/>
                  <a:pt x="17370" y="12745"/>
                  <a:pt x="16611" y="12349"/>
                </a:cubicBezTo>
                <a:cubicBezTo>
                  <a:pt x="16239" y="12157"/>
                  <a:pt x="15793" y="12174"/>
                  <a:pt x="15335" y="12320"/>
                </a:cubicBezTo>
                <a:cubicBezTo>
                  <a:pt x="15233" y="12355"/>
                  <a:pt x="15130" y="12262"/>
                  <a:pt x="15147" y="12145"/>
                </a:cubicBezTo>
                <a:cubicBezTo>
                  <a:pt x="15249" y="11394"/>
                  <a:pt x="15221" y="10525"/>
                  <a:pt x="14973" y="9559"/>
                </a:cubicBezTo>
                <a:cubicBezTo>
                  <a:pt x="14962" y="9518"/>
                  <a:pt x="14952" y="9477"/>
                  <a:pt x="14941" y="9442"/>
                </a:cubicBezTo>
                <a:cubicBezTo>
                  <a:pt x="14920" y="9349"/>
                  <a:pt x="14958" y="9250"/>
                  <a:pt x="15039" y="9204"/>
                </a:cubicBezTo>
                <a:cubicBezTo>
                  <a:pt x="15604" y="8895"/>
                  <a:pt x="16159" y="8516"/>
                  <a:pt x="16385" y="8102"/>
                </a:cubicBezTo>
                <a:cubicBezTo>
                  <a:pt x="16805" y="7327"/>
                  <a:pt x="17037" y="6315"/>
                  <a:pt x="17031" y="5295"/>
                </a:cubicBezTo>
                <a:cubicBezTo>
                  <a:pt x="17031" y="5150"/>
                  <a:pt x="17069" y="5004"/>
                  <a:pt x="17144" y="4882"/>
                </a:cubicBezTo>
                <a:cubicBezTo>
                  <a:pt x="17413" y="4439"/>
                  <a:pt x="17499" y="3723"/>
                  <a:pt x="17526" y="3013"/>
                </a:cubicBezTo>
                <a:cubicBezTo>
                  <a:pt x="17548" y="2477"/>
                  <a:pt x="17651" y="2080"/>
                  <a:pt x="17727" y="1853"/>
                </a:cubicBezTo>
                <a:cubicBezTo>
                  <a:pt x="17743" y="1795"/>
                  <a:pt x="17779" y="1753"/>
                  <a:pt x="17828" y="1718"/>
                </a:cubicBezTo>
                <a:cubicBezTo>
                  <a:pt x="17876" y="1683"/>
                  <a:pt x="17920" y="1625"/>
                  <a:pt x="17942" y="1549"/>
                </a:cubicBezTo>
                <a:cubicBezTo>
                  <a:pt x="17990" y="1403"/>
                  <a:pt x="17942" y="1253"/>
                  <a:pt x="17839" y="1212"/>
                </a:cubicBezTo>
                <a:cubicBezTo>
                  <a:pt x="17737" y="1171"/>
                  <a:pt x="17613" y="1259"/>
                  <a:pt x="17565" y="1411"/>
                </a:cubicBezTo>
                <a:cubicBezTo>
                  <a:pt x="17543" y="1475"/>
                  <a:pt x="17542" y="1538"/>
                  <a:pt x="17553" y="1591"/>
                </a:cubicBezTo>
                <a:cubicBezTo>
                  <a:pt x="17564" y="1649"/>
                  <a:pt x="17565" y="1708"/>
                  <a:pt x="17538" y="1760"/>
                </a:cubicBezTo>
                <a:cubicBezTo>
                  <a:pt x="17387" y="2098"/>
                  <a:pt x="17095" y="2674"/>
                  <a:pt x="16880" y="2668"/>
                </a:cubicBezTo>
                <a:cubicBezTo>
                  <a:pt x="16638" y="2663"/>
                  <a:pt x="16493" y="1183"/>
                  <a:pt x="16444" y="595"/>
                </a:cubicBezTo>
                <a:cubicBezTo>
                  <a:pt x="16439" y="543"/>
                  <a:pt x="16450" y="496"/>
                  <a:pt x="16471" y="449"/>
                </a:cubicBezTo>
                <a:cubicBezTo>
                  <a:pt x="16498" y="397"/>
                  <a:pt x="16508" y="331"/>
                  <a:pt x="16503" y="267"/>
                </a:cubicBezTo>
                <a:cubicBezTo>
                  <a:pt x="16492" y="110"/>
                  <a:pt x="16395" y="-6"/>
                  <a:pt x="16288" y="0"/>
                </a:cubicBezTo>
                <a:cubicBezTo>
                  <a:pt x="16180" y="6"/>
                  <a:pt x="16100" y="139"/>
                  <a:pt x="16111" y="297"/>
                </a:cubicBezTo>
                <a:cubicBezTo>
                  <a:pt x="16116" y="366"/>
                  <a:pt x="16138" y="425"/>
                  <a:pt x="16165" y="471"/>
                </a:cubicBezTo>
                <a:cubicBezTo>
                  <a:pt x="16192" y="512"/>
                  <a:pt x="16207" y="565"/>
                  <a:pt x="16207" y="611"/>
                </a:cubicBezTo>
                <a:cubicBezTo>
                  <a:pt x="16223" y="1217"/>
                  <a:pt x="16245" y="2686"/>
                  <a:pt x="15986" y="2721"/>
                </a:cubicBezTo>
                <a:cubicBezTo>
                  <a:pt x="15755" y="2750"/>
                  <a:pt x="15464" y="2027"/>
                  <a:pt x="15318" y="1625"/>
                </a:cubicBezTo>
                <a:cubicBezTo>
                  <a:pt x="15297" y="1573"/>
                  <a:pt x="15292" y="1514"/>
                  <a:pt x="15303" y="1456"/>
                </a:cubicBezTo>
                <a:cubicBezTo>
                  <a:pt x="15308" y="1410"/>
                  <a:pt x="15302" y="1363"/>
                  <a:pt x="15291" y="1310"/>
                </a:cubicBezTo>
                <a:cubicBezTo>
                  <a:pt x="15254" y="1159"/>
                  <a:pt x="15135" y="1066"/>
                  <a:pt x="15027" y="1101"/>
                </a:cubicBezTo>
                <a:cubicBezTo>
                  <a:pt x="14925" y="1136"/>
                  <a:pt x="14872" y="1281"/>
                  <a:pt x="14909" y="1432"/>
                </a:cubicBezTo>
                <a:cubicBezTo>
                  <a:pt x="14925" y="1497"/>
                  <a:pt x="14957" y="1556"/>
                  <a:pt x="15000" y="1591"/>
                </a:cubicBezTo>
                <a:cubicBezTo>
                  <a:pt x="15043" y="1632"/>
                  <a:pt x="15081" y="1684"/>
                  <a:pt x="15103" y="1742"/>
                </a:cubicBezTo>
                <a:cubicBezTo>
                  <a:pt x="15243" y="2173"/>
                  <a:pt x="15517" y="3106"/>
                  <a:pt x="15426" y="3479"/>
                </a:cubicBezTo>
                <a:cubicBezTo>
                  <a:pt x="15351" y="3787"/>
                  <a:pt x="14980" y="3862"/>
                  <a:pt x="14716" y="3874"/>
                </a:cubicBezTo>
                <a:cubicBezTo>
                  <a:pt x="14662" y="3874"/>
                  <a:pt x="14613" y="3862"/>
                  <a:pt x="14564" y="3839"/>
                </a:cubicBezTo>
                <a:cubicBezTo>
                  <a:pt x="14516" y="3810"/>
                  <a:pt x="14462" y="3793"/>
                  <a:pt x="14398" y="3799"/>
                </a:cubicBezTo>
                <a:cubicBezTo>
                  <a:pt x="14252" y="3805"/>
                  <a:pt x="14140" y="3902"/>
                  <a:pt x="14145" y="4025"/>
                </a:cubicBezTo>
                <a:cubicBezTo>
                  <a:pt x="14151" y="4147"/>
                  <a:pt x="14269" y="4234"/>
                  <a:pt x="14414" y="4229"/>
                </a:cubicBezTo>
                <a:cubicBezTo>
                  <a:pt x="14479" y="4229"/>
                  <a:pt x="14533" y="4207"/>
                  <a:pt x="14576" y="4178"/>
                </a:cubicBezTo>
                <a:cubicBezTo>
                  <a:pt x="14625" y="4143"/>
                  <a:pt x="14678" y="4119"/>
                  <a:pt x="14738" y="4119"/>
                </a:cubicBezTo>
                <a:cubicBezTo>
                  <a:pt x="14899" y="4119"/>
                  <a:pt x="15044" y="4135"/>
                  <a:pt x="15173" y="4170"/>
                </a:cubicBezTo>
                <a:cubicBezTo>
                  <a:pt x="15303" y="4205"/>
                  <a:pt x="15421" y="4306"/>
                  <a:pt x="15475" y="4440"/>
                </a:cubicBezTo>
                <a:cubicBezTo>
                  <a:pt x="15577" y="4673"/>
                  <a:pt x="15755" y="4887"/>
                  <a:pt x="15933" y="5073"/>
                </a:cubicBezTo>
                <a:cubicBezTo>
                  <a:pt x="16040" y="5190"/>
                  <a:pt x="16057" y="5370"/>
                  <a:pt x="15976" y="5510"/>
                </a:cubicBezTo>
                <a:cubicBezTo>
                  <a:pt x="15766" y="5865"/>
                  <a:pt x="15582" y="6285"/>
                  <a:pt x="15448" y="6699"/>
                </a:cubicBezTo>
                <a:cubicBezTo>
                  <a:pt x="15394" y="6862"/>
                  <a:pt x="15244" y="6955"/>
                  <a:pt x="15088" y="6926"/>
                </a:cubicBezTo>
                <a:cubicBezTo>
                  <a:pt x="14894" y="6891"/>
                  <a:pt x="14678" y="6873"/>
                  <a:pt x="14446" y="6879"/>
                </a:cubicBezTo>
                <a:cubicBezTo>
                  <a:pt x="14328" y="6885"/>
                  <a:pt x="14220" y="6805"/>
                  <a:pt x="14177" y="6682"/>
                </a:cubicBezTo>
                <a:cubicBezTo>
                  <a:pt x="13881" y="5791"/>
                  <a:pt x="13670" y="5541"/>
                  <a:pt x="13331" y="5401"/>
                </a:cubicBezTo>
                <a:cubicBezTo>
                  <a:pt x="13239" y="5366"/>
                  <a:pt x="13175" y="5278"/>
                  <a:pt x="13159" y="5179"/>
                </a:cubicBezTo>
                <a:cubicBezTo>
                  <a:pt x="13121" y="4946"/>
                  <a:pt x="13094" y="4800"/>
                  <a:pt x="13083" y="4713"/>
                </a:cubicBezTo>
                <a:cubicBezTo>
                  <a:pt x="13072" y="4637"/>
                  <a:pt x="13089" y="4555"/>
                  <a:pt x="13132" y="4491"/>
                </a:cubicBezTo>
                <a:cubicBezTo>
                  <a:pt x="13251" y="4322"/>
                  <a:pt x="13466" y="3933"/>
                  <a:pt x="13316" y="3542"/>
                </a:cubicBezTo>
                <a:cubicBezTo>
                  <a:pt x="13105" y="3006"/>
                  <a:pt x="12738" y="2878"/>
                  <a:pt x="12577" y="2849"/>
                </a:cubicBezTo>
                <a:cubicBezTo>
                  <a:pt x="12523" y="2837"/>
                  <a:pt x="12470" y="2808"/>
                  <a:pt x="12432" y="2767"/>
                </a:cubicBezTo>
                <a:cubicBezTo>
                  <a:pt x="12195" y="2499"/>
                  <a:pt x="11328" y="1578"/>
                  <a:pt x="10768" y="1578"/>
                </a:cubicBezTo>
                <a:cubicBezTo>
                  <a:pt x="10207" y="1578"/>
                  <a:pt x="9335" y="2499"/>
                  <a:pt x="9098" y="2767"/>
                </a:cubicBezTo>
                <a:cubicBezTo>
                  <a:pt x="9060" y="2808"/>
                  <a:pt x="9007" y="2837"/>
                  <a:pt x="8953" y="2849"/>
                </a:cubicBezTo>
                <a:cubicBezTo>
                  <a:pt x="8792" y="2878"/>
                  <a:pt x="8425" y="3012"/>
                  <a:pt x="8214" y="3542"/>
                </a:cubicBezTo>
                <a:cubicBezTo>
                  <a:pt x="8058" y="3933"/>
                  <a:pt x="8279" y="4322"/>
                  <a:pt x="8398" y="4491"/>
                </a:cubicBezTo>
                <a:cubicBezTo>
                  <a:pt x="8441" y="4555"/>
                  <a:pt x="8458" y="4637"/>
                  <a:pt x="8447" y="4713"/>
                </a:cubicBezTo>
                <a:cubicBezTo>
                  <a:pt x="8431" y="4800"/>
                  <a:pt x="8409" y="4952"/>
                  <a:pt x="8371" y="5179"/>
                </a:cubicBezTo>
                <a:cubicBezTo>
                  <a:pt x="8355" y="5278"/>
                  <a:pt x="8291" y="5366"/>
                  <a:pt x="8199" y="5401"/>
                </a:cubicBezTo>
                <a:cubicBezTo>
                  <a:pt x="7860" y="5541"/>
                  <a:pt x="7649" y="5791"/>
                  <a:pt x="7353" y="6682"/>
                </a:cubicBezTo>
                <a:cubicBezTo>
                  <a:pt x="7310" y="6805"/>
                  <a:pt x="7202" y="6885"/>
                  <a:pt x="7084" y="6879"/>
                </a:cubicBezTo>
                <a:cubicBezTo>
                  <a:pt x="6852" y="6873"/>
                  <a:pt x="6638" y="6891"/>
                  <a:pt x="6444" y="6926"/>
                </a:cubicBezTo>
                <a:cubicBezTo>
                  <a:pt x="6288" y="6955"/>
                  <a:pt x="6136" y="6856"/>
                  <a:pt x="6082" y="6699"/>
                </a:cubicBezTo>
                <a:cubicBezTo>
                  <a:pt x="5953" y="6291"/>
                  <a:pt x="5765" y="5865"/>
                  <a:pt x="5555" y="5510"/>
                </a:cubicBezTo>
                <a:cubicBezTo>
                  <a:pt x="5475" y="5370"/>
                  <a:pt x="5490" y="5190"/>
                  <a:pt x="5597" y="5073"/>
                </a:cubicBezTo>
                <a:cubicBezTo>
                  <a:pt x="5775" y="4887"/>
                  <a:pt x="5953" y="4673"/>
                  <a:pt x="6055" y="4440"/>
                </a:cubicBezTo>
                <a:cubicBezTo>
                  <a:pt x="6115" y="4306"/>
                  <a:pt x="6227" y="4211"/>
                  <a:pt x="6357" y="4170"/>
                </a:cubicBezTo>
                <a:cubicBezTo>
                  <a:pt x="6486" y="4135"/>
                  <a:pt x="6633" y="4113"/>
                  <a:pt x="6794" y="4119"/>
                </a:cubicBezTo>
                <a:cubicBezTo>
                  <a:pt x="6853" y="4119"/>
                  <a:pt x="6907" y="4143"/>
                  <a:pt x="6956" y="4178"/>
                </a:cubicBezTo>
                <a:cubicBezTo>
                  <a:pt x="6999" y="4207"/>
                  <a:pt x="7058" y="4229"/>
                  <a:pt x="7117" y="4229"/>
                </a:cubicBezTo>
                <a:cubicBezTo>
                  <a:pt x="7263" y="4234"/>
                  <a:pt x="7381" y="4141"/>
                  <a:pt x="7386" y="4025"/>
                </a:cubicBezTo>
                <a:cubicBezTo>
                  <a:pt x="7392" y="3908"/>
                  <a:pt x="7278" y="3805"/>
                  <a:pt x="7132" y="3799"/>
                </a:cubicBezTo>
                <a:cubicBezTo>
                  <a:pt x="7068" y="3799"/>
                  <a:pt x="7009" y="3810"/>
                  <a:pt x="6966" y="3839"/>
                </a:cubicBezTo>
                <a:cubicBezTo>
                  <a:pt x="6923" y="3868"/>
                  <a:pt x="6868" y="3879"/>
                  <a:pt x="6814" y="3874"/>
                </a:cubicBezTo>
                <a:cubicBezTo>
                  <a:pt x="6545" y="3862"/>
                  <a:pt x="6179" y="3787"/>
                  <a:pt x="6104" y="3479"/>
                </a:cubicBezTo>
                <a:cubicBezTo>
                  <a:pt x="6013" y="3106"/>
                  <a:pt x="6293" y="2173"/>
                  <a:pt x="6427" y="1742"/>
                </a:cubicBezTo>
                <a:cubicBezTo>
                  <a:pt x="6449" y="1684"/>
                  <a:pt x="6481" y="1632"/>
                  <a:pt x="6530" y="1591"/>
                </a:cubicBezTo>
                <a:cubicBezTo>
                  <a:pt x="6568" y="1550"/>
                  <a:pt x="6605" y="1497"/>
                  <a:pt x="6621" y="1432"/>
                </a:cubicBezTo>
                <a:cubicBezTo>
                  <a:pt x="6658" y="1281"/>
                  <a:pt x="6611" y="1136"/>
                  <a:pt x="6503" y="1101"/>
                </a:cubicBezTo>
                <a:cubicBezTo>
                  <a:pt x="6401" y="1066"/>
                  <a:pt x="6282" y="1165"/>
                  <a:pt x="6239" y="1310"/>
                </a:cubicBezTo>
                <a:cubicBezTo>
                  <a:pt x="6228" y="1357"/>
                  <a:pt x="6223" y="1410"/>
                  <a:pt x="6229" y="1456"/>
                </a:cubicBezTo>
                <a:cubicBezTo>
                  <a:pt x="6234" y="1514"/>
                  <a:pt x="6228" y="1567"/>
                  <a:pt x="6212" y="1625"/>
                </a:cubicBezTo>
                <a:cubicBezTo>
                  <a:pt x="6066" y="2027"/>
                  <a:pt x="5775" y="2750"/>
                  <a:pt x="5544" y="2721"/>
                </a:cubicBezTo>
                <a:cubicBezTo>
                  <a:pt x="5285" y="2686"/>
                  <a:pt x="5307" y="1217"/>
                  <a:pt x="5323" y="611"/>
                </a:cubicBezTo>
                <a:cubicBezTo>
                  <a:pt x="5323" y="559"/>
                  <a:pt x="5340" y="512"/>
                  <a:pt x="5367" y="471"/>
                </a:cubicBezTo>
                <a:cubicBezTo>
                  <a:pt x="5399" y="425"/>
                  <a:pt x="5421" y="366"/>
                  <a:pt x="5421" y="297"/>
                </a:cubicBezTo>
                <a:cubicBezTo>
                  <a:pt x="5432" y="139"/>
                  <a:pt x="5350" y="11"/>
                  <a:pt x="5242" y="0"/>
                </a:cubicBezTo>
                <a:close/>
              </a:path>
            </a:pathLst>
          </a:custGeom>
          <a:solidFill>
            <a:srgbClr val="A9A7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CF9686-D445-AAE1-36F9-282149991D81}"/>
              </a:ext>
            </a:extLst>
          </p:cNvPr>
          <p:cNvGrpSpPr/>
          <p:nvPr/>
        </p:nvGrpSpPr>
        <p:grpSpPr>
          <a:xfrm>
            <a:off x="1332556" y="2330723"/>
            <a:ext cx="2881107" cy="2764410"/>
            <a:chOff x="1332556" y="2330723"/>
            <a:chExt cx="2881107" cy="2764410"/>
          </a:xfrm>
        </p:grpSpPr>
        <p:sp>
          <p:nvSpPr>
            <p:cNvPr id="8" name="1">
              <a:extLst>
                <a:ext uri="{FF2B5EF4-FFF2-40B4-BE49-F238E27FC236}">
                  <a16:creationId xmlns:a16="http://schemas.microsoft.com/office/drawing/2014/main" id="{12807D88-C433-DA62-C299-04B84F700E97}"/>
                </a:ext>
              </a:extLst>
            </p:cNvPr>
            <p:cNvSpPr txBox="1"/>
            <p:nvPr/>
          </p:nvSpPr>
          <p:spPr>
            <a:xfrm>
              <a:off x="1690116" y="2330723"/>
              <a:ext cx="168316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/>
                <a:t>1</a:t>
              </a:r>
            </a:p>
          </p:txBody>
        </p:sp>
        <p:sp>
          <p:nvSpPr>
            <p:cNvPr id="9" name="2">
              <a:extLst>
                <a:ext uri="{FF2B5EF4-FFF2-40B4-BE49-F238E27FC236}">
                  <a16:creationId xmlns:a16="http://schemas.microsoft.com/office/drawing/2014/main" id="{2C0D692F-3DDB-A17A-5313-ED7487D99A17}"/>
                </a:ext>
              </a:extLst>
            </p:cNvPr>
            <p:cNvSpPr txBox="1"/>
            <p:nvPr/>
          </p:nvSpPr>
          <p:spPr>
            <a:xfrm>
              <a:off x="4045347" y="2394223"/>
              <a:ext cx="168316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/>
                <a:t>2</a:t>
              </a:r>
            </a:p>
          </p:txBody>
        </p:sp>
        <p:sp>
          <p:nvSpPr>
            <p:cNvPr id="10" name="3">
              <a:extLst>
                <a:ext uri="{FF2B5EF4-FFF2-40B4-BE49-F238E27FC236}">
                  <a16:creationId xmlns:a16="http://schemas.microsoft.com/office/drawing/2014/main" id="{4F993AE3-6E60-1B32-15E0-D49EA60F14B9}"/>
                </a:ext>
              </a:extLst>
            </p:cNvPr>
            <p:cNvSpPr txBox="1"/>
            <p:nvPr/>
          </p:nvSpPr>
          <p:spPr>
            <a:xfrm>
              <a:off x="3853425" y="4766838"/>
              <a:ext cx="168316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/>
                <a:t>3</a:t>
              </a:r>
            </a:p>
          </p:txBody>
        </p:sp>
        <p:sp>
          <p:nvSpPr>
            <p:cNvPr id="11" name="4">
              <a:extLst>
                <a:ext uri="{FF2B5EF4-FFF2-40B4-BE49-F238E27FC236}">
                  <a16:creationId xmlns:a16="http://schemas.microsoft.com/office/drawing/2014/main" id="{FE9103E8-DFA2-69C2-06C8-90CA45BC6110}"/>
                </a:ext>
              </a:extLst>
            </p:cNvPr>
            <p:cNvSpPr txBox="1"/>
            <p:nvPr/>
          </p:nvSpPr>
          <p:spPr>
            <a:xfrm>
              <a:off x="1332556" y="4468343"/>
              <a:ext cx="168316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/>
                <a:t>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F5AA9A-F3D7-3B4F-2191-41D2DD344A50}"/>
              </a:ext>
            </a:extLst>
          </p:cNvPr>
          <p:cNvGrpSpPr/>
          <p:nvPr/>
        </p:nvGrpSpPr>
        <p:grpSpPr>
          <a:xfrm>
            <a:off x="1386636" y="1900485"/>
            <a:ext cx="3186571" cy="3449584"/>
            <a:chOff x="1386636" y="1900485"/>
            <a:chExt cx="3186571" cy="3449584"/>
          </a:xfrm>
        </p:grpSpPr>
        <p:sp>
          <p:nvSpPr>
            <p:cNvPr id="12" name="Connection Line">
              <a:extLst>
                <a:ext uri="{FF2B5EF4-FFF2-40B4-BE49-F238E27FC236}">
                  <a16:creationId xmlns:a16="http://schemas.microsoft.com/office/drawing/2014/main" id="{8FA37666-7399-6850-42E6-106753289A07}"/>
                </a:ext>
              </a:extLst>
            </p:cNvPr>
            <p:cNvSpPr/>
            <p:nvPr/>
          </p:nvSpPr>
          <p:spPr>
            <a:xfrm rot="20991771">
              <a:off x="1399336" y="2922776"/>
              <a:ext cx="2832100" cy="145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13" name="Connection Line">
              <a:extLst>
                <a:ext uri="{FF2B5EF4-FFF2-40B4-BE49-F238E27FC236}">
                  <a16:creationId xmlns:a16="http://schemas.microsoft.com/office/drawing/2014/main" id="{33AA9E5A-8C0E-E486-D076-F21A06FDDCEB}"/>
                </a:ext>
              </a:extLst>
            </p:cNvPr>
            <p:cNvSpPr/>
            <p:nvPr/>
          </p:nvSpPr>
          <p:spPr>
            <a:xfrm rot="8924015" flipH="1">
              <a:off x="2049689" y="1900485"/>
              <a:ext cx="1800709" cy="110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 dirty="0"/>
            </a:p>
          </p:txBody>
        </p:sp>
        <p:sp>
          <p:nvSpPr>
            <p:cNvPr id="14" name="Connection Line">
              <a:extLst>
                <a:ext uri="{FF2B5EF4-FFF2-40B4-BE49-F238E27FC236}">
                  <a16:creationId xmlns:a16="http://schemas.microsoft.com/office/drawing/2014/main" id="{4BC466D8-C339-9634-0CA0-42044A82051C}"/>
                </a:ext>
              </a:extLst>
            </p:cNvPr>
            <p:cNvSpPr/>
            <p:nvPr/>
          </p:nvSpPr>
          <p:spPr>
            <a:xfrm rot="10156712">
              <a:off x="1386636" y="2840226"/>
              <a:ext cx="2832100" cy="145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 dirty="0"/>
            </a:p>
          </p:txBody>
        </p:sp>
        <p:sp>
          <p:nvSpPr>
            <p:cNvPr id="15" name="Connection Line">
              <a:extLst>
                <a:ext uri="{FF2B5EF4-FFF2-40B4-BE49-F238E27FC236}">
                  <a16:creationId xmlns:a16="http://schemas.microsoft.com/office/drawing/2014/main" id="{16ED22A3-6351-4597-B307-4D3D8EE5F3E3}"/>
                </a:ext>
              </a:extLst>
            </p:cNvPr>
            <p:cNvSpPr/>
            <p:nvPr/>
          </p:nvSpPr>
          <p:spPr>
            <a:xfrm rot="18000774">
              <a:off x="3116152" y="3284706"/>
              <a:ext cx="1964019" cy="95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16" name="Connection Line">
              <a:extLst>
                <a:ext uri="{FF2B5EF4-FFF2-40B4-BE49-F238E27FC236}">
                  <a16:creationId xmlns:a16="http://schemas.microsoft.com/office/drawing/2014/main" id="{5F9F28A2-900C-8211-9E57-4F2AC17780B9}"/>
                </a:ext>
              </a:extLst>
            </p:cNvPr>
            <p:cNvSpPr/>
            <p:nvPr/>
          </p:nvSpPr>
          <p:spPr>
            <a:xfrm rot="1866425">
              <a:off x="1618974" y="4399979"/>
              <a:ext cx="2075421" cy="95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arrow" w="med" len="med"/>
              <a:tailEnd type="none" w="med" len="med"/>
            </a:ln>
          </p:spPr>
          <p:txBody>
            <a:bodyPr/>
            <a:lstStyle/>
            <a:p>
              <a:endParaRPr sz="900" dirty="0"/>
            </a:p>
          </p:txBody>
        </p:sp>
        <p:sp>
          <p:nvSpPr>
            <p:cNvPr id="17" name="Connection Line">
              <a:extLst>
                <a:ext uri="{FF2B5EF4-FFF2-40B4-BE49-F238E27FC236}">
                  <a16:creationId xmlns:a16="http://schemas.microsoft.com/office/drawing/2014/main" id="{F1C6808D-0914-3DE7-39F4-621E430EF60D}"/>
                </a:ext>
              </a:extLst>
            </p:cNvPr>
            <p:cNvSpPr/>
            <p:nvPr/>
          </p:nvSpPr>
          <p:spPr>
            <a:xfrm rot="1933503">
              <a:off x="2003506" y="2017333"/>
              <a:ext cx="1880376" cy="110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arrow" w="med" len="med"/>
              <a:tailEnd type="none" w="med" len="med"/>
            </a:ln>
          </p:spPr>
          <p:txBody>
            <a:bodyPr/>
            <a:lstStyle/>
            <a:p>
              <a:endParaRPr sz="900" dirty="0"/>
            </a:p>
          </p:txBody>
        </p:sp>
        <p:sp>
          <p:nvSpPr>
            <p:cNvPr id="18" name="Connection Line">
              <a:extLst>
                <a:ext uri="{FF2B5EF4-FFF2-40B4-BE49-F238E27FC236}">
                  <a16:creationId xmlns:a16="http://schemas.microsoft.com/office/drawing/2014/main" id="{34EEC69E-2D25-BCAC-B94B-2FA162876C1F}"/>
                </a:ext>
              </a:extLst>
            </p:cNvPr>
            <p:cNvSpPr/>
            <p:nvPr/>
          </p:nvSpPr>
          <p:spPr>
            <a:xfrm rot="12691943">
              <a:off x="1663424" y="4266629"/>
              <a:ext cx="2075421" cy="95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arrow" w="med" len="med"/>
              <a:tailEnd type="none" w="med" len="med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19" name="Connection Line">
              <a:extLst>
                <a:ext uri="{FF2B5EF4-FFF2-40B4-BE49-F238E27FC236}">
                  <a16:creationId xmlns:a16="http://schemas.microsoft.com/office/drawing/2014/main" id="{1D3E5695-995C-08B7-BAC0-D3E396FEC75B}"/>
                </a:ext>
              </a:extLst>
            </p:cNvPr>
            <p:cNvSpPr/>
            <p:nvPr/>
          </p:nvSpPr>
          <p:spPr>
            <a:xfrm rot="7160883">
              <a:off x="2951599" y="3233251"/>
              <a:ext cx="2016451" cy="95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 dirty="0"/>
            </a:p>
          </p:txBody>
        </p:sp>
      </p:grpSp>
      <p:sp>
        <p:nvSpPr>
          <p:cNvPr id="21" name="Connection Line">
            <a:extLst>
              <a:ext uri="{FF2B5EF4-FFF2-40B4-BE49-F238E27FC236}">
                <a16:creationId xmlns:a16="http://schemas.microsoft.com/office/drawing/2014/main" id="{8B5074FF-31BD-148F-7B9A-66AF18B2EFA6}"/>
              </a:ext>
            </a:extLst>
          </p:cNvPr>
          <p:cNvSpPr/>
          <p:nvPr/>
        </p:nvSpPr>
        <p:spPr>
          <a:xfrm rot="10601746">
            <a:off x="7560195" y="2840731"/>
            <a:ext cx="2495196" cy="496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05" extrusionOk="0">
                <a:moveTo>
                  <a:pt x="0" y="0"/>
                </a:moveTo>
                <a:cubicBezTo>
                  <a:pt x="4751" y="19015"/>
                  <a:pt x="11951" y="21600"/>
                  <a:pt x="21600" y="7756"/>
                </a:cubicBezTo>
              </a:path>
            </a:pathLst>
          </a:custGeom>
          <a:ln w="38100">
            <a:solidFill>
              <a:schemeClr val="tx1"/>
            </a:solidFill>
            <a:miter lim="400000"/>
            <a:headEnd type="triangle"/>
          </a:ln>
        </p:spPr>
        <p:txBody>
          <a:bodyPr/>
          <a:lstStyle/>
          <a:p>
            <a:endParaRPr sz="900"/>
          </a:p>
        </p:txBody>
      </p:sp>
      <p:sp>
        <p:nvSpPr>
          <p:cNvPr id="24" name="Over the period of a day:">
            <a:extLst>
              <a:ext uri="{FF2B5EF4-FFF2-40B4-BE49-F238E27FC236}">
                <a16:creationId xmlns:a16="http://schemas.microsoft.com/office/drawing/2014/main" id="{11B2815A-AEA3-6141-CB5C-3F648AC7DBEC}"/>
              </a:ext>
            </a:extLst>
          </p:cNvPr>
          <p:cNvSpPr txBox="1"/>
          <p:nvPr/>
        </p:nvSpPr>
        <p:spPr>
          <a:xfrm>
            <a:off x="886714" y="1028536"/>
            <a:ext cx="3438442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Over the period of a day: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8BF84A3D-638C-B58E-94B8-ECF0139254B9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15" y="2621966"/>
            <a:ext cx="3904334" cy="37868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143D65A-1DE9-C2FF-B825-43348BAC6167}"/>
              </a:ext>
            </a:extLst>
          </p:cNvPr>
          <p:cNvGrpSpPr/>
          <p:nvPr/>
        </p:nvGrpSpPr>
        <p:grpSpPr>
          <a:xfrm>
            <a:off x="7043838" y="1012554"/>
            <a:ext cx="3164993" cy="1427629"/>
            <a:chOff x="6023559" y="1012554"/>
            <a:chExt cx="3164993" cy="1427629"/>
          </a:xfrm>
        </p:grpSpPr>
        <p:pic>
          <p:nvPicPr>
            <p:cNvPr id="22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150" y="1341632"/>
              <a:ext cx="2692402" cy="1098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Leaf"/>
            <p:cNvSpPr/>
            <p:nvPr/>
          </p:nvSpPr>
          <p:spPr>
            <a:xfrm rot="1800000">
              <a:off x="8128254" y="1012554"/>
              <a:ext cx="159875" cy="33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FFAA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9" name="Leaf"/>
            <p:cNvSpPr/>
            <p:nvPr/>
          </p:nvSpPr>
          <p:spPr>
            <a:xfrm rot="15600000">
              <a:off x="8757230" y="1021686"/>
              <a:ext cx="155656" cy="324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40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0" name="Leaf"/>
            <p:cNvSpPr/>
            <p:nvPr/>
          </p:nvSpPr>
          <p:spPr>
            <a:xfrm rot="19800000">
              <a:off x="7455713" y="1018577"/>
              <a:ext cx="153657" cy="32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797B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1" name="Leaf"/>
            <p:cNvSpPr/>
            <p:nvPr/>
          </p:nvSpPr>
          <p:spPr>
            <a:xfrm rot="4800000">
              <a:off x="6792041" y="1003325"/>
              <a:ext cx="163498" cy="341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007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2" name="Leaf"/>
            <p:cNvSpPr/>
            <p:nvPr/>
          </p:nvSpPr>
          <p:spPr>
            <a:xfrm rot="4800000">
              <a:off x="6107888" y="1293705"/>
              <a:ext cx="155272" cy="323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007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3" name="Leaf"/>
            <p:cNvSpPr/>
            <p:nvPr/>
          </p:nvSpPr>
          <p:spPr>
            <a:xfrm rot="19800000">
              <a:off x="6155215" y="1590077"/>
              <a:ext cx="153657" cy="32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797B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4" name="Leaf"/>
            <p:cNvSpPr/>
            <p:nvPr/>
          </p:nvSpPr>
          <p:spPr>
            <a:xfrm rot="1800000">
              <a:off x="6142805" y="1920836"/>
              <a:ext cx="159875" cy="33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FFAA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5" name="Leaf"/>
            <p:cNvSpPr/>
            <p:nvPr/>
          </p:nvSpPr>
          <p:spPr>
            <a:xfrm rot="15600000">
              <a:off x="6209178" y="2177386"/>
              <a:ext cx="155656" cy="324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40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Frogs jumping and proteins moving">
            <a:extLst>
              <a:ext uri="{FF2B5EF4-FFF2-40B4-BE49-F238E27FC236}">
                <a16:creationId xmlns:a16="http://schemas.microsoft.com/office/drawing/2014/main" id="{FF658D3E-E064-A863-7FCB-5252D059DA43}"/>
              </a:ext>
            </a:extLst>
          </p:cNvPr>
          <p:cNvSpPr txBox="1"/>
          <p:nvPr/>
        </p:nvSpPr>
        <p:spPr>
          <a:xfrm>
            <a:off x="1908925" y="69226"/>
            <a:ext cx="5337615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What is a Markov chain?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FD5DC1-DB38-E0BC-5C5E-BE283BED832C}"/>
              </a:ext>
            </a:extLst>
          </p:cNvPr>
          <p:cNvGrpSpPr/>
          <p:nvPr/>
        </p:nvGrpSpPr>
        <p:grpSpPr>
          <a:xfrm>
            <a:off x="745006" y="1865965"/>
            <a:ext cx="3850952" cy="4065870"/>
            <a:chOff x="745006" y="1865965"/>
            <a:chExt cx="3850952" cy="4065870"/>
          </a:xfrm>
        </p:grpSpPr>
        <p:sp>
          <p:nvSpPr>
            <p:cNvPr id="203" name="Leaf"/>
            <p:cNvSpPr/>
            <p:nvPr/>
          </p:nvSpPr>
          <p:spPr>
            <a:xfrm rot="4800000">
              <a:off x="1216722" y="1671775"/>
              <a:ext cx="816634" cy="1703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0077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" name="Leaf"/>
            <p:cNvSpPr/>
            <p:nvPr/>
          </p:nvSpPr>
          <p:spPr>
            <a:xfrm rot="19800000">
              <a:off x="3779324" y="1865965"/>
              <a:ext cx="816634" cy="1703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797BAA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5" name="Leaf"/>
            <p:cNvSpPr/>
            <p:nvPr/>
          </p:nvSpPr>
          <p:spPr>
            <a:xfrm rot="15600000">
              <a:off x="1188524" y="3770965"/>
              <a:ext cx="816634" cy="1703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40797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6" name="Leaf"/>
            <p:cNvSpPr/>
            <p:nvPr/>
          </p:nvSpPr>
          <p:spPr>
            <a:xfrm rot="1800000">
              <a:off x="3487224" y="4228165"/>
              <a:ext cx="816634" cy="1703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FFAA7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7" name="Frog"/>
            <p:cNvSpPr/>
            <p:nvPr/>
          </p:nvSpPr>
          <p:spPr>
            <a:xfrm>
              <a:off x="1028882" y="1893194"/>
              <a:ext cx="660037" cy="60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45" extrusionOk="0">
                  <a:moveTo>
                    <a:pt x="5242" y="0"/>
                  </a:moveTo>
                  <a:cubicBezTo>
                    <a:pt x="5135" y="-6"/>
                    <a:pt x="5038" y="110"/>
                    <a:pt x="5027" y="267"/>
                  </a:cubicBezTo>
                  <a:cubicBezTo>
                    <a:pt x="5022" y="337"/>
                    <a:pt x="5037" y="403"/>
                    <a:pt x="5059" y="449"/>
                  </a:cubicBezTo>
                  <a:cubicBezTo>
                    <a:pt x="5080" y="496"/>
                    <a:pt x="5086" y="543"/>
                    <a:pt x="5086" y="595"/>
                  </a:cubicBezTo>
                  <a:cubicBezTo>
                    <a:pt x="5037" y="1183"/>
                    <a:pt x="4892" y="2663"/>
                    <a:pt x="4650" y="2668"/>
                  </a:cubicBezTo>
                  <a:cubicBezTo>
                    <a:pt x="4435" y="2674"/>
                    <a:pt x="4144" y="2098"/>
                    <a:pt x="3994" y="1760"/>
                  </a:cubicBezTo>
                  <a:cubicBezTo>
                    <a:pt x="3972" y="1708"/>
                    <a:pt x="3966" y="1649"/>
                    <a:pt x="3977" y="1591"/>
                  </a:cubicBezTo>
                  <a:cubicBezTo>
                    <a:pt x="3988" y="1538"/>
                    <a:pt x="3983" y="1475"/>
                    <a:pt x="3967" y="1411"/>
                  </a:cubicBezTo>
                  <a:cubicBezTo>
                    <a:pt x="3918" y="1265"/>
                    <a:pt x="3798" y="1177"/>
                    <a:pt x="3691" y="1212"/>
                  </a:cubicBezTo>
                  <a:cubicBezTo>
                    <a:pt x="3588" y="1253"/>
                    <a:pt x="3541" y="1403"/>
                    <a:pt x="3590" y="1549"/>
                  </a:cubicBezTo>
                  <a:cubicBezTo>
                    <a:pt x="3611" y="1625"/>
                    <a:pt x="3654" y="1683"/>
                    <a:pt x="3702" y="1718"/>
                  </a:cubicBezTo>
                  <a:cubicBezTo>
                    <a:pt x="3746" y="1753"/>
                    <a:pt x="3784" y="1795"/>
                    <a:pt x="3805" y="1853"/>
                  </a:cubicBezTo>
                  <a:cubicBezTo>
                    <a:pt x="3881" y="2080"/>
                    <a:pt x="3982" y="2477"/>
                    <a:pt x="4004" y="3013"/>
                  </a:cubicBezTo>
                  <a:cubicBezTo>
                    <a:pt x="4036" y="3729"/>
                    <a:pt x="4117" y="4439"/>
                    <a:pt x="4386" y="4882"/>
                  </a:cubicBezTo>
                  <a:cubicBezTo>
                    <a:pt x="4461" y="5004"/>
                    <a:pt x="4499" y="5150"/>
                    <a:pt x="4499" y="5295"/>
                  </a:cubicBezTo>
                  <a:cubicBezTo>
                    <a:pt x="4493" y="6315"/>
                    <a:pt x="4719" y="7327"/>
                    <a:pt x="5145" y="8102"/>
                  </a:cubicBezTo>
                  <a:cubicBezTo>
                    <a:pt x="5371" y="8516"/>
                    <a:pt x="5926" y="8889"/>
                    <a:pt x="6491" y="9204"/>
                  </a:cubicBezTo>
                  <a:cubicBezTo>
                    <a:pt x="6572" y="9250"/>
                    <a:pt x="6610" y="9349"/>
                    <a:pt x="6589" y="9442"/>
                  </a:cubicBezTo>
                  <a:cubicBezTo>
                    <a:pt x="6578" y="9483"/>
                    <a:pt x="6568" y="9524"/>
                    <a:pt x="6557" y="9559"/>
                  </a:cubicBezTo>
                  <a:cubicBezTo>
                    <a:pt x="6309" y="10525"/>
                    <a:pt x="6281" y="11394"/>
                    <a:pt x="6383" y="12145"/>
                  </a:cubicBezTo>
                  <a:cubicBezTo>
                    <a:pt x="6400" y="12262"/>
                    <a:pt x="6297" y="12349"/>
                    <a:pt x="6195" y="12320"/>
                  </a:cubicBezTo>
                  <a:cubicBezTo>
                    <a:pt x="5732" y="12174"/>
                    <a:pt x="5291" y="12157"/>
                    <a:pt x="4919" y="12349"/>
                  </a:cubicBezTo>
                  <a:cubicBezTo>
                    <a:pt x="4160" y="12745"/>
                    <a:pt x="4472" y="14784"/>
                    <a:pt x="4929" y="16713"/>
                  </a:cubicBezTo>
                  <a:cubicBezTo>
                    <a:pt x="4951" y="16812"/>
                    <a:pt x="4834" y="16876"/>
                    <a:pt x="4775" y="16794"/>
                  </a:cubicBezTo>
                  <a:lnTo>
                    <a:pt x="3617" y="15362"/>
                  </a:lnTo>
                  <a:cubicBezTo>
                    <a:pt x="3541" y="15269"/>
                    <a:pt x="3497" y="15146"/>
                    <a:pt x="3502" y="15018"/>
                  </a:cubicBezTo>
                  <a:cubicBezTo>
                    <a:pt x="3513" y="14610"/>
                    <a:pt x="3498" y="13619"/>
                    <a:pt x="3137" y="12646"/>
                  </a:cubicBezTo>
                  <a:cubicBezTo>
                    <a:pt x="3115" y="12582"/>
                    <a:pt x="3109" y="12512"/>
                    <a:pt x="3125" y="12442"/>
                  </a:cubicBezTo>
                  <a:cubicBezTo>
                    <a:pt x="3131" y="12407"/>
                    <a:pt x="3137" y="12374"/>
                    <a:pt x="3137" y="12333"/>
                  </a:cubicBezTo>
                  <a:cubicBezTo>
                    <a:pt x="3126" y="12146"/>
                    <a:pt x="3012" y="11977"/>
                    <a:pt x="2878" y="11954"/>
                  </a:cubicBezTo>
                  <a:cubicBezTo>
                    <a:pt x="2743" y="11931"/>
                    <a:pt x="2642" y="12059"/>
                    <a:pt x="2652" y="12245"/>
                  </a:cubicBezTo>
                  <a:cubicBezTo>
                    <a:pt x="2658" y="12374"/>
                    <a:pt x="2716" y="12496"/>
                    <a:pt x="2797" y="12566"/>
                  </a:cubicBezTo>
                  <a:cubicBezTo>
                    <a:pt x="2851" y="12612"/>
                    <a:pt x="2889" y="12681"/>
                    <a:pt x="2905" y="12757"/>
                  </a:cubicBezTo>
                  <a:cubicBezTo>
                    <a:pt x="2942" y="12937"/>
                    <a:pt x="2970" y="13147"/>
                    <a:pt x="3002" y="13287"/>
                  </a:cubicBezTo>
                  <a:cubicBezTo>
                    <a:pt x="3083" y="13642"/>
                    <a:pt x="2739" y="13672"/>
                    <a:pt x="2593" y="13363"/>
                  </a:cubicBezTo>
                  <a:cubicBezTo>
                    <a:pt x="2319" y="12775"/>
                    <a:pt x="2043" y="12135"/>
                    <a:pt x="1903" y="11721"/>
                  </a:cubicBezTo>
                  <a:cubicBezTo>
                    <a:pt x="1876" y="11640"/>
                    <a:pt x="1881" y="11546"/>
                    <a:pt x="1914" y="11464"/>
                  </a:cubicBezTo>
                  <a:cubicBezTo>
                    <a:pt x="1930" y="11429"/>
                    <a:pt x="1942" y="11389"/>
                    <a:pt x="1947" y="11348"/>
                  </a:cubicBezTo>
                  <a:cubicBezTo>
                    <a:pt x="1969" y="11144"/>
                    <a:pt x="1866" y="10945"/>
                    <a:pt x="1710" y="10898"/>
                  </a:cubicBezTo>
                  <a:cubicBezTo>
                    <a:pt x="1554" y="10852"/>
                    <a:pt x="1408" y="10980"/>
                    <a:pt x="1387" y="11184"/>
                  </a:cubicBezTo>
                  <a:cubicBezTo>
                    <a:pt x="1371" y="11336"/>
                    <a:pt x="1424" y="11494"/>
                    <a:pt x="1521" y="11575"/>
                  </a:cubicBezTo>
                  <a:cubicBezTo>
                    <a:pt x="1575" y="11622"/>
                    <a:pt x="1607" y="11691"/>
                    <a:pt x="1617" y="11767"/>
                  </a:cubicBezTo>
                  <a:cubicBezTo>
                    <a:pt x="1666" y="12081"/>
                    <a:pt x="1752" y="12589"/>
                    <a:pt x="1833" y="13095"/>
                  </a:cubicBezTo>
                  <a:cubicBezTo>
                    <a:pt x="1919" y="13631"/>
                    <a:pt x="1456" y="14086"/>
                    <a:pt x="971" y="13935"/>
                  </a:cubicBezTo>
                  <a:cubicBezTo>
                    <a:pt x="869" y="13906"/>
                    <a:pt x="778" y="13869"/>
                    <a:pt x="697" y="13840"/>
                  </a:cubicBezTo>
                  <a:cubicBezTo>
                    <a:pt x="638" y="13817"/>
                    <a:pt x="584" y="13771"/>
                    <a:pt x="552" y="13707"/>
                  </a:cubicBezTo>
                  <a:cubicBezTo>
                    <a:pt x="536" y="13678"/>
                    <a:pt x="513" y="13649"/>
                    <a:pt x="486" y="13625"/>
                  </a:cubicBezTo>
                  <a:cubicBezTo>
                    <a:pt x="357" y="13515"/>
                    <a:pt x="175" y="13497"/>
                    <a:pt x="67" y="13591"/>
                  </a:cubicBezTo>
                  <a:cubicBezTo>
                    <a:pt x="-35" y="13684"/>
                    <a:pt x="-20" y="13853"/>
                    <a:pt x="109" y="13969"/>
                  </a:cubicBezTo>
                  <a:cubicBezTo>
                    <a:pt x="190" y="14039"/>
                    <a:pt x="294" y="14074"/>
                    <a:pt x="385" y="14062"/>
                  </a:cubicBezTo>
                  <a:cubicBezTo>
                    <a:pt x="450" y="14056"/>
                    <a:pt x="515" y="14067"/>
                    <a:pt x="574" y="14102"/>
                  </a:cubicBezTo>
                  <a:cubicBezTo>
                    <a:pt x="978" y="14358"/>
                    <a:pt x="1935" y="15000"/>
                    <a:pt x="2312" y="15659"/>
                  </a:cubicBezTo>
                  <a:cubicBezTo>
                    <a:pt x="2797" y="16503"/>
                    <a:pt x="5237" y="21268"/>
                    <a:pt x="6239" y="21431"/>
                  </a:cubicBezTo>
                  <a:cubicBezTo>
                    <a:pt x="7240" y="21594"/>
                    <a:pt x="7230" y="20237"/>
                    <a:pt x="7230" y="20237"/>
                  </a:cubicBezTo>
                  <a:cubicBezTo>
                    <a:pt x="7230" y="20237"/>
                    <a:pt x="7220" y="19089"/>
                    <a:pt x="7198" y="17970"/>
                  </a:cubicBezTo>
                  <a:cubicBezTo>
                    <a:pt x="7198" y="17860"/>
                    <a:pt x="7316" y="17796"/>
                    <a:pt x="7397" y="17872"/>
                  </a:cubicBezTo>
                  <a:cubicBezTo>
                    <a:pt x="8226" y="18635"/>
                    <a:pt x="9465" y="19119"/>
                    <a:pt x="10789" y="19119"/>
                  </a:cubicBezTo>
                  <a:cubicBezTo>
                    <a:pt x="12114" y="19119"/>
                    <a:pt x="13304" y="18641"/>
                    <a:pt x="14133" y="17872"/>
                  </a:cubicBezTo>
                  <a:cubicBezTo>
                    <a:pt x="14214" y="17802"/>
                    <a:pt x="14334" y="17860"/>
                    <a:pt x="14334" y="17970"/>
                  </a:cubicBezTo>
                  <a:cubicBezTo>
                    <a:pt x="14312" y="19089"/>
                    <a:pt x="14300" y="20237"/>
                    <a:pt x="14300" y="20237"/>
                  </a:cubicBezTo>
                  <a:cubicBezTo>
                    <a:pt x="14300" y="20237"/>
                    <a:pt x="14295" y="21588"/>
                    <a:pt x="15291" y="21431"/>
                  </a:cubicBezTo>
                  <a:cubicBezTo>
                    <a:pt x="16288" y="21274"/>
                    <a:pt x="18733" y="16503"/>
                    <a:pt x="19218" y="15659"/>
                  </a:cubicBezTo>
                  <a:cubicBezTo>
                    <a:pt x="19595" y="15006"/>
                    <a:pt x="20554" y="14358"/>
                    <a:pt x="20958" y="14102"/>
                  </a:cubicBezTo>
                  <a:cubicBezTo>
                    <a:pt x="21017" y="14067"/>
                    <a:pt x="21082" y="14056"/>
                    <a:pt x="21146" y="14062"/>
                  </a:cubicBezTo>
                  <a:cubicBezTo>
                    <a:pt x="21238" y="14074"/>
                    <a:pt x="21340" y="14039"/>
                    <a:pt x="21421" y="13969"/>
                  </a:cubicBezTo>
                  <a:cubicBezTo>
                    <a:pt x="21550" y="13859"/>
                    <a:pt x="21565" y="13690"/>
                    <a:pt x="21463" y="13591"/>
                  </a:cubicBezTo>
                  <a:cubicBezTo>
                    <a:pt x="21360" y="13497"/>
                    <a:pt x="21173" y="13509"/>
                    <a:pt x="21044" y="13625"/>
                  </a:cubicBezTo>
                  <a:cubicBezTo>
                    <a:pt x="21017" y="13649"/>
                    <a:pt x="20994" y="13678"/>
                    <a:pt x="20978" y="13707"/>
                  </a:cubicBezTo>
                  <a:cubicBezTo>
                    <a:pt x="20940" y="13765"/>
                    <a:pt x="20892" y="13817"/>
                    <a:pt x="20833" y="13840"/>
                  </a:cubicBezTo>
                  <a:cubicBezTo>
                    <a:pt x="20752" y="13869"/>
                    <a:pt x="20656" y="13906"/>
                    <a:pt x="20559" y="13935"/>
                  </a:cubicBezTo>
                  <a:cubicBezTo>
                    <a:pt x="20074" y="14086"/>
                    <a:pt x="19611" y="13631"/>
                    <a:pt x="19697" y="13095"/>
                  </a:cubicBezTo>
                  <a:cubicBezTo>
                    <a:pt x="19778" y="12589"/>
                    <a:pt x="19859" y="12081"/>
                    <a:pt x="19913" y="11767"/>
                  </a:cubicBezTo>
                  <a:cubicBezTo>
                    <a:pt x="19923" y="11691"/>
                    <a:pt x="19955" y="11628"/>
                    <a:pt x="20009" y="11575"/>
                  </a:cubicBezTo>
                  <a:cubicBezTo>
                    <a:pt x="20106" y="11488"/>
                    <a:pt x="20165" y="11336"/>
                    <a:pt x="20143" y="11184"/>
                  </a:cubicBezTo>
                  <a:cubicBezTo>
                    <a:pt x="20122" y="10980"/>
                    <a:pt x="19976" y="10852"/>
                    <a:pt x="19820" y="10898"/>
                  </a:cubicBezTo>
                  <a:cubicBezTo>
                    <a:pt x="19664" y="10945"/>
                    <a:pt x="19558" y="11150"/>
                    <a:pt x="19585" y="11348"/>
                  </a:cubicBezTo>
                  <a:cubicBezTo>
                    <a:pt x="19590" y="11389"/>
                    <a:pt x="19600" y="11429"/>
                    <a:pt x="19616" y="11464"/>
                  </a:cubicBezTo>
                  <a:cubicBezTo>
                    <a:pt x="19649" y="11546"/>
                    <a:pt x="19654" y="11634"/>
                    <a:pt x="19627" y="11721"/>
                  </a:cubicBezTo>
                  <a:cubicBezTo>
                    <a:pt x="19487" y="12135"/>
                    <a:pt x="19213" y="12775"/>
                    <a:pt x="18938" y="13363"/>
                  </a:cubicBezTo>
                  <a:cubicBezTo>
                    <a:pt x="18793" y="13672"/>
                    <a:pt x="18452" y="13642"/>
                    <a:pt x="18528" y="13287"/>
                  </a:cubicBezTo>
                  <a:cubicBezTo>
                    <a:pt x="18560" y="13147"/>
                    <a:pt x="18582" y="12943"/>
                    <a:pt x="18625" y="12757"/>
                  </a:cubicBezTo>
                  <a:cubicBezTo>
                    <a:pt x="18641" y="12681"/>
                    <a:pt x="18679" y="12612"/>
                    <a:pt x="18733" y="12566"/>
                  </a:cubicBezTo>
                  <a:cubicBezTo>
                    <a:pt x="18814" y="12496"/>
                    <a:pt x="18872" y="12374"/>
                    <a:pt x="18878" y="12245"/>
                  </a:cubicBezTo>
                  <a:cubicBezTo>
                    <a:pt x="18888" y="12059"/>
                    <a:pt x="18787" y="11931"/>
                    <a:pt x="18652" y="11954"/>
                  </a:cubicBezTo>
                  <a:cubicBezTo>
                    <a:pt x="18518" y="11977"/>
                    <a:pt x="18404" y="12146"/>
                    <a:pt x="18393" y="12333"/>
                  </a:cubicBezTo>
                  <a:cubicBezTo>
                    <a:pt x="18393" y="12374"/>
                    <a:pt x="18394" y="12407"/>
                    <a:pt x="18405" y="12442"/>
                  </a:cubicBezTo>
                  <a:cubicBezTo>
                    <a:pt x="18421" y="12512"/>
                    <a:pt x="18415" y="12582"/>
                    <a:pt x="18393" y="12646"/>
                  </a:cubicBezTo>
                  <a:cubicBezTo>
                    <a:pt x="18032" y="13613"/>
                    <a:pt x="18017" y="14610"/>
                    <a:pt x="18028" y="15018"/>
                  </a:cubicBezTo>
                  <a:cubicBezTo>
                    <a:pt x="18033" y="15146"/>
                    <a:pt x="17990" y="15263"/>
                    <a:pt x="17915" y="15362"/>
                  </a:cubicBezTo>
                  <a:lnTo>
                    <a:pt x="16757" y="16794"/>
                  </a:lnTo>
                  <a:cubicBezTo>
                    <a:pt x="16698" y="16876"/>
                    <a:pt x="16574" y="16812"/>
                    <a:pt x="16601" y="16713"/>
                  </a:cubicBezTo>
                  <a:cubicBezTo>
                    <a:pt x="17058" y="14784"/>
                    <a:pt x="17370" y="12745"/>
                    <a:pt x="16611" y="12349"/>
                  </a:cubicBezTo>
                  <a:cubicBezTo>
                    <a:pt x="16239" y="12157"/>
                    <a:pt x="15793" y="12174"/>
                    <a:pt x="15335" y="12320"/>
                  </a:cubicBezTo>
                  <a:cubicBezTo>
                    <a:pt x="15233" y="12355"/>
                    <a:pt x="15130" y="12262"/>
                    <a:pt x="15147" y="12145"/>
                  </a:cubicBezTo>
                  <a:cubicBezTo>
                    <a:pt x="15249" y="11394"/>
                    <a:pt x="15221" y="10525"/>
                    <a:pt x="14973" y="9559"/>
                  </a:cubicBezTo>
                  <a:cubicBezTo>
                    <a:pt x="14962" y="9518"/>
                    <a:pt x="14952" y="9477"/>
                    <a:pt x="14941" y="9442"/>
                  </a:cubicBezTo>
                  <a:cubicBezTo>
                    <a:pt x="14920" y="9349"/>
                    <a:pt x="14958" y="9250"/>
                    <a:pt x="15039" y="9204"/>
                  </a:cubicBezTo>
                  <a:cubicBezTo>
                    <a:pt x="15604" y="8895"/>
                    <a:pt x="16159" y="8516"/>
                    <a:pt x="16385" y="8102"/>
                  </a:cubicBezTo>
                  <a:cubicBezTo>
                    <a:pt x="16805" y="7327"/>
                    <a:pt x="17037" y="6315"/>
                    <a:pt x="17031" y="5295"/>
                  </a:cubicBezTo>
                  <a:cubicBezTo>
                    <a:pt x="17031" y="5150"/>
                    <a:pt x="17069" y="5004"/>
                    <a:pt x="17144" y="4882"/>
                  </a:cubicBezTo>
                  <a:cubicBezTo>
                    <a:pt x="17413" y="4439"/>
                    <a:pt x="17499" y="3723"/>
                    <a:pt x="17526" y="3013"/>
                  </a:cubicBezTo>
                  <a:cubicBezTo>
                    <a:pt x="17548" y="2477"/>
                    <a:pt x="17651" y="2080"/>
                    <a:pt x="17727" y="1853"/>
                  </a:cubicBezTo>
                  <a:cubicBezTo>
                    <a:pt x="17743" y="1795"/>
                    <a:pt x="17779" y="1753"/>
                    <a:pt x="17828" y="1718"/>
                  </a:cubicBezTo>
                  <a:cubicBezTo>
                    <a:pt x="17876" y="1683"/>
                    <a:pt x="17920" y="1625"/>
                    <a:pt x="17942" y="1549"/>
                  </a:cubicBezTo>
                  <a:cubicBezTo>
                    <a:pt x="17990" y="1403"/>
                    <a:pt x="17942" y="1253"/>
                    <a:pt x="17839" y="1212"/>
                  </a:cubicBezTo>
                  <a:cubicBezTo>
                    <a:pt x="17737" y="1171"/>
                    <a:pt x="17613" y="1259"/>
                    <a:pt x="17565" y="1411"/>
                  </a:cubicBezTo>
                  <a:cubicBezTo>
                    <a:pt x="17543" y="1475"/>
                    <a:pt x="17542" y="1538"/>
                    <a:pt x="17553" y="1591"/>
                  </a:cubicBezTo>
                  <a:cubicBezTo>
                    <a:pt x="17564" y="1649"/>
                    <a:pt x="17565" y="1708"/>
                    <a:pt x="17538" y="1760"/>
                  </a:cubicBezTo>
                  <a:cubicBezTo>
                    <a:pt x="17387" y="2098"/>
                    <a:pt x="17095" y="2674"/>
                    <a:pt x="16880" y="2668"/>
                  </a:cubicBezTo>
                  <a:cubicBezTo>
                    <a:pt x="16638" y="2663"/>
                    <a:pt x="16493" y="1183"/>
                    <a:pt x="16444" y="595"/>
                  </a:cubicBezTo>
                  <a:cubicBezTo>
                    <a:pt x="16439" y="543"/>
                    <a:pt x="16450" y="496"/>
                    <a:pt x="16471" y="449"/>
                  </a:cubicBezTo>
                  <a:cubicBezTo>
                    <a:pt x="16498" y="397"/>
                    <a:pt x="16508" y="331"/>
                    <a:pt x="16503" y="267"/>
                  </a:cubicBezTo>
                  <a:cubicBezTo>
                    <a:pt x="16492" y="110"/>
                    <a:pt x="16395" y="-6"/>
                    <a:pt x="16288" y="0"/>
                  </a:cubicBezTo>
                  <a:cubicBezTo>
                    <a:pt x="16180" y="6"/>
                    <a:pt x="16100" y="139"/>
                    <a:pt x="16111" y="297"/>
                  </a:cubicBezTo>
                  <a:cubicBezTo>
                    <a:pt x="16116" y="366"/>
                    <a:pt x="16138" y="425"/>
                    <a:pt x="16165" y="471"/>
                  </a:cubicBezTo>
                  <a:cubicBezTo>
                    <a:pt x="16192" y="512"/>
                    <a:pt x="16207" y="565"/>
                    <a:pt x="16207" y="611"/>
                  </a:cubicBezTo>
                  <a:cubicBezTo>
                    <a:pt x="16223" y="1217"/>
                    <a:pt x="16245" y="2686"/>
                    <a:pt x="15986" y="2721"/>
                  </a:cubicBezTo>
                  <a:cubicBezTo>
                    <a:pt x="15755" y="2750"/>
                    <a:pt x="15464" y="2027"/>
                    <a:pt x="15318" y="1625"/>
                  </a:cubicBezTo>
                  <a:cubicBezTo>
                    <a:pt x="15297" y="1573"/>
                    <a:pt x="15292" y="1514"/>
                    <a:pt x="15303" y="1456"/>
                  </a:cubicBezTo>
                  <a:cubicBezTo>
                    <a:pt x="15308" y="1410"/>
                    <a:pt x="15302" y="1363"/>
                    <a:pt x="15291" y="1310"/>
                  </a:cubicBezTo>
                  <a:cubicBezTo>
                    <a:pt x="15254" y="1159"/>
                    <a:pt x="15135" y="1066"/>
                    <a:pt x="15027" y="1101"/>
                  </a:cubicBezTo>
                  <a:cubicBezTo>
                    <a:pt x="14925" y="1136"/>
                    <a:pt x="14872" y="1281"/>
                    <a:pt x="14909" y="1432"/>
                  </a:cubicBezTo>
                  <a:cubicBezTo>
                    <a:pt x="14925" y="1497"/>
                    <a:pt x="14957" y="1556"/>
                    <a:pt x="15000" y="1591"/>
                  </a:cubicBezTo>
                  <a:cubicBezTo>
                    <a:pt x="15043" y="1632"/>
                    <a:pt x="15081" y="1684"/>
                    <a:pt x="15103" y="1742"/>
                  </a:cubicBezTo>
                  <a:cubicBezTo>
                    <a:pt x="15243" y="2173"/>
                    <a:pt x="15517" y="3106"/>
                    <a:pt x="15426" y="3479"/>
                  </a:cubicBezTo>
                  <a:cubicBezTo>
                    <a:pt x="15351" y="3787"/>
                    <a:pt x="14980" y="3862"/>
                    <a:pt x="14716" y="3874"/>
                  </a:cubicBezTo>
                  <a:cubicBezTo>
                    <a:pt x="14662" y="3874"/>
                    <a:pt x="14613" y="3862"/>
                    <a:pt x="14564" y="3839"/>
                  </a:cubicBezTo>
                  <a:cubicBezTo>
                    <a:pt x="14516" y="3810"/>
                    <a:pt x="14462" y="3793"/>
                    <a:pt x="14398" y="3799"/>
                  </a:cubicBezTo>
                  <a:cubicBezTo>
                    <a:pt x="14252" y="3805"/>
                    <a:pt x="14140" y="3902"/>
                    <a:pt x="14145" y="4025"/>
                  </a:cubicBezTo>
                  <a:cubicBezTo>
                    <a:pt x="14151" y="4147"/>
                    <a:pt x="14269" y="4234"/>
                    <a:pt x="14414" y="4229"/>
                  </a:cubicBezTo>
                  <a:cubicBezTo>
                    <a:pt x="14479" y="4229"/>
                    <a:pt x="14533" y="4207"/>
                    <a:pt x="14576" y="4178"/>
                  </a:cubicBezTo>
                  <a:cubicBezTo>
                    <a:pt x="14625" y="4143"/>
                    <a:pt x="14678" y="4119"/>
                    <a:pt x="14738" y="4119"/>
                  </a:cubicBezTo>
                  <a:cubicBezTo>
                    <a:pt x="14899" y="4119"/>
                    <a:pt x="15044" y="4135"/>
                    <a:pt x="15173" y="4170"/>
                  </a:cubicBezTo>
                  <a:cubicBezTo>
                    <a:pt x="15303" y="4205"/>
                    <a:pt x="15421" y="4306"/>
                    <a:pt x="15475" y="4440"/>
                  </a:cubicBezTo>
                  <a:cubicBezTo>
                    <a:pt x="15577" y="4673"/>
                    <a:pt x="15755" y="4887"/>
                    <a:pt x="15933" y="5073"/>
                  </a:cubicBezTo>
                  <a:cubicBezTo>
                    <a:pt x="16040" y="5190"/>
                    <a:pt x="16057" y="5370"/>
                    <a:pt x="15976" y="5510"/>
                  </a:cubicBezTo>
                  <a:cubicBezTo>
                    <a:pt x="15766" y="5865"/>
                    <a:pt x="15582" y="6285"/>
                    <a:pt x="15448" y="6699"/>
                  </a:cubicBezTo>
                  <a:cubicBezTo>
                    <a:pt x="15394" y="6862"/>
                    <a:pt x="15244" y="6955"/>
                    <a:pt x="15088" y="6926"/>
                  </a:cubicBezTo>
                  <a:cubicBezTo>
                    <a:pt x="14894" y="6891"/>
                    <a:pt x="14678" y="6873"/>
                    <a:pt x="14446" y="6879"/>
                  </a:cubicBezTo>
                  <a:cubicBezTo>
                    <a:pt x="14328" y="6885"/>
                    <a:pt x="14220" y="6805"/>
                    <a:pt x="14177" y="6682"/>
                  </a:cubicBezTo>
                  <a:cubicBezTo>
                    <a:pt x="13881" y="5791"/>
                    <a:pt x="13670" y="5541"/>
                    <a:pt x="13331" y="5401"/>
                  </a:cubicBezTo>
                  <a:cubicBezTo>
                    <a:pt x="13239" y="5366"/>
                    <a:pt x="13175" y="5278"/>
                    <a:pt x="13159" y="5179"/>
                  </a:cubicBezTo>
                  <a:cubicBezTo>
                    <a:pt x="13121" y="4946"/>
                    <a:pt x="13094" y="4800"/>
                    <a:pt x="13083" y="4713"/>
                  </a:cubicBezTo>
                  <a:cubicBezTo>
                    <a:pt x="13072" y="4637"/>
                    <a:pt x="13089" y="4555"/>
                    <a:pt x="13132" y="4491"/>
                  </a:cubicBezTo>
                  <a:cubicBezTo>
                    <a:pt x="13251" y="4322"/>
                    <a:pt x="13466" y="3933"/>
                    <a:pt x="13316" y="3542"/>
                  </a:cubicBezTo>
                  <a:cubicBezTo>
                    <a:pt x="13105" y="3006"/>
                    <a:pt x="12738" y="2878"/>
                    <a:pt x="12577" y="2849"/>
                  </a:cubicBezTo>
                  <a:cubicBezTo>
                    <a:pt x="12523" y="2837"/>
                    <a:pt x="12470" y="2808"/>
                    <a:pt x="12432" y="2767"/>
                  </a:cubicBezTo>
                  <a:cubicBezTo>
                    <a:pt x="12195" y="2499"/>
                    <a:pt x="11328" y="1578"/>
                    <a:pt x="10768" y="1578"/>
                  </a:cubicBezTo>
                  <a:cubicBezTo>
                    <a:pt x="10207" y="1578"/>
                    <a:pt x="9335" y="2499"/>
                    <a:pt x="9098" y="2767"/>
                  </a:cubicBezTo>
                  <a:cubicBezTo>
                    <a:pt x="9060" y="2808"/>
                    <a:pt x="9007" y="2837"/>
                    <a:pt x="8953" y="2849"/>
                  </a:cubicBezTo>
                  <a:cubicBezTo>
                    <a:pt x="8792" y="2878"/>
                    <a:pt x="8425" y="3012"/>
                    <a:pt x="8214" y="3542"/>
                  </a:cubicBezTo>
                  <a:cubicBezTo>
                    <a:pt x="8058" y="3933"/>
                    <a:pt x="8279" y="4322"/>
                    <a:pt x="8398" y="4491"/>
                  </a:cubicBezTo>
                  <a:cubicBezTo>
                    <a:pt x="8441" y="4555"/>
                    <a:pt x="8458" y="4637"/>
                    <a:pt x="8447" y="4713"/>
                  </a:cubicBezTo>
                  <a:cubicBezTo>
                    <a:pt x="8431" y="4800"/>
                    <a:pt x="8409" y="4952"/>
                    <a:pt x="8371" y="5179"/>
                  </a:cubicBezTo>
                  <a:cubicBezTo>
                    <a:pt x="8355" y="5278"/>
                    <a:pt x="8291" y="5366"/>
                    <a:pt x="8199" y="5401"/>
                  </a:cubicBezTo>
                  <a:cubicBezTo>
                    <a:pt x="7860" y="5541"/>
                    <a:pt x="7649" y="5791"/>
                    <a:pt x="7353" y="6682"/>
                  </a:cubicBezTo>
                  <a:cubicBezTo>
                    <a:pt x="7310" y="6805"/>
                    <a:pt x="7202" y="6885"/>
                    <a:pt x="7084" y="6879"/>
                  </a:cubicBezTo>
                  <a:cubicBezTo>
                    <a:pt x="6852" y="6873"/>
                    <a:pt x="6638" y="6891"/>
                    <a:pt x="6444" y="6926"/>
                  </a:cubicBezTo>
                  <a:cubicBezTo>
                    <a:pt x="6288" y="6955"/>
                    <a:pt x="6136" y="6856"/>
                    <a:pt x="6082" y="6699"/>
                  </a:cubicBezTo>
                  <a:cubicBezTo>
                    <a:pt x="5953" y="6291"/>
                    <a:pt x="5765" y="5865"/>
                    <a:pt x="5555" y="5510"/>
                  </a:cubicBezTo>
                  <a:cubicBezTo>
                    <a:pt x="5475" y="5370"/>
                    <a:pt x="5490" y="5190"/>
                    <a:pt x="5597" y="5073"/>
                  </a:cubicBezTo>
                  <a:cubicBezTo>
                    <a:pt x="5775" y="4887"/>
                    <a:pt x="5953" y="4673"/>
                    <a:pt x="6055" y="4440"/>
                  </a:cubicBezTo>
                  <a:cubicBezTo>
                    <a:pt x="6115" y="4306"/>
                    <a:pt x="6227" y="4211"/>
                    <a:pt x="6357" y="4170"/>
                  </a:cubicBezTo>
                  <a:cubicBezTo>
                    <a:pt x="6486" y="4135"/>
                    <a:pt x="6633" y="4113"/>
                    <a:pt x="6794" y="4119"/>
                  </a:cubicBezTo>
                  <a:cubicBezTo>
                    <a:pt x="6853" y="4119"/>
                    <a:pt x="6907" y="4143"/>
                    <a:pt x="6956" y="4178"/>
                  </a:cubicBezTo>
                  <a:cubicBezTo>
                    <a:pt x="6999" y="4207"/>
                    <a:pt x="7058" y="4229"/>
                    <a:pt x="7117" y="4229"/>
                  </a:cubicBezTo>
                  <a:cubicBezTo>
                    <a:pt x="7263" y="4234"/>
                    <a:pt x="7381" y="4141"/>
                    <a:pt x="7386" y="4025"/>
                  </a:cubicBezTo>
                  <a:cubicBezTo>
                    <a:pt x="7392" y="3908"/>
                    <a:pt x="7278" y="3805"/>
                    <a:pt x="7132" y="3799"/>
                  </a:cubicBezTo>
                  <a:cubicBezTo>
                    <a:pt x="7068" y="3799"/>
                    <a:pt x="7009" y="3810"/>
                    <a:pt x="6966" y="3839"/>
                  </a:cubicBezTo>
                  <a:cubicBezTo>
                    <a:pt x="6923" y="3868"/>
                    <a:pt x="6868" y="3879"/>
                    <a:pt x="6814" y="3874"/>
                  </a:cubicBezTo>
                  <a:cubicBezTo>
                    <a:pt x="6545" y="3862"/>
                    <a:pt x="6179" y="3787"/>
                    <a:pt x="6104" y="3479"/>
                  </a:cubicBezTo>
                  <a:cubicBezTo>
                    <a:pt x="6013" y="3106"/>
                    <a:pt x="6293" y="2173"/>
                    <a:pt x="6427" y="1742"/>
                  </a:cubicBezTo>
                  <a:cubicBezTo>
                    <a:pt x="6449" y="1684"/>
                    <a:pt x="6481" y="1632"/>
                    <a:pt x="6530" y="1591"/>
                  </a:cubicBezTo>
                  <a:cubicBezTo>
                    <a:pt x="6568" y="1550"/>
                    <a:pt x="6605" y="1497"/>
                    <a:pt x="6621" y="1432"/>
                  </a:cubicBezTo>
                  <a:cubicBezTo>
                    <a:pt x="6658" y="1281"/>
                    <a:pt x="6611" y="1136"/>
                    <a:pt x="6503" y="1101"/>
                  </a:cubicBezTo>
                  <a:cubicBezTo>
                    <a:pt x="6401" y="1066"/>
                    <a:pt x="6282" y="1165"/>
                    <a:pt x="6239" y="1310"/>
                  </a:cubicBezTo>
                  <a:cubicBezTo>
                    <a:pt x="6228" y="1357"/>
                    <a:pt x="6223" y="1410"/>
                    <a:pt x="6229" y="1456"/>
                  </a:cubicBezTo>
                  <a:cubicBezTo>
                    <a:pt x="6234" y="1514"/>
                    <a:pt x="6228" y="1567"/>
                    <a:pt x="6212" y="1625"/>
                  </a:cubicBezTo>
                  <a:cubicBezTo>
                    <a:pt x="6066" y="2027"/>
                    <a:pt x="5775" y="2750"/>
                    <a:pt x="5544" y="2721"/>
                  </a:cubicBezTo>
                  <a:cubicBezTo>
                    <a:pt x="5285" y="2686"/>
                    <a:pt x="5307" y="1217"/>
                    <a:pt x="5323" y="611"/>
                  </a:cubicBezTo>
                  <a:cubicBezTo>
                    <a:pt x="5323" y="559"/>
                    <a:pt x="5340" y="512"/>
                    <a:pt x="5367" y="471"/>
                  </a:cubicBezTo>
                  <a:cubicBezTo>
                    <a:pt x="5399" y="425"/>
                    <a:pt x="5421" y="366"/>
                    <a:pt x="5421" y="297"/>
                  </a:cubicBezTo>
                  <a:cubicBezTo>
                    <a:pt x="5432" y="139"/>
                    <a:pt x="5350" y="11"/>
                    <a:pt x="5242" y="0"/>
                  </a:cubicBezTo>
                  <a:close/>
                </a:path>
              </a:pathLst>
            </a:custGeom>
            <a:solidFill>
              <a:srgbClr val="A9A7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690116" y="2330723"/>
              <a:ext cx="168316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/>
                <a:t>1</a:t>
              </a:r>
            </a:p>
          </p:txBody>
        </p:sp>
        <p:sp>
          <p:nvSpPr>
            <p:cNvPr id="209" name="2"/>
            <p:cNvSpPr txBox="1"/>
            <p:nvPr/>
          </p:nvSpPr>
          <p:spPr>
            <a:xfrm>
              <a:off x="4045347" y="2394223"/>
              <a:ext cx="168316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/>
                <a:t>2</a:t>
              </a:r>
            </a:p>
          </p:txBody>
        </p:sp>
        <p:sp>
          <p:nvSpPr>
            <p:cNvPr id="210" name="3"/>
            <p:cNvSpPr txBox="1"/>
            <p:nvPr/>
          </p:nvSpPr>
          <p:spPr>
            <a:xfrm>
              <a:off x="3853425" y="4766838"/>
              <a:ext cx="168316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/>
                <a:t>3</a:t>
              </a:r>
            </a:p>
          </p:txBody>
        </p:sp>
        <p:sp>
          <p:nvSpPr>
            <p:cNvPr id="211" name="4"/>
            <p:cNvSpPr txBox="1"/>
            <p:nvPr/>
          </p:nvSpPr>
          <p:spPr>
            <a:xfrm>
              <a:off x="1332556" y="4468343"/>
              <a:ext cx="168316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/>
                <a:t>4</a:t>
              </a:r>
            </a:p>
          </p:txBody>
        </p:sp>
        <p:sp>
          <p:nvSpPr>
            <p:cNvPr id="13" name="Connection Line">
              <a:extLst>
                <a:ext uri="{FF2B5EF4-FFF2-40B4-BE49-F238E27FC236}">
                  <a16:creationId xmlns:a16="http://schemas.microsoft.com/office/drawing/2014/main" id="{5624491D-33B1-871D-B1D0-C909A01671A4}"/>
                </a:ext>
              </a:extLst>
            </p:cNvPr>
            <p:cNvSpPr/>
            <p:nvPr/>
          </p:nvSpPr>
          <p:spPr>
            <a:xfrm rot="20991771">
              <a:off x="1399336" y="2922776"/>
              <a:ext cx="2832100" cy="145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14" name="Connection Line">
              <a:extLst>
                <a:ext uri="{FF2B5EF4-FFF2-40B4-BE49-F238E27FC236}">
                  <a16:creationId xmlns:a16="http://schemas.microsoft.com/office/drawing/2014/main" id="{CC0B1B34-B2F7-CC9A-4F9F-9413853401CE}"/>
                </a:ext>
              </a:extLst>
            </p:cNvPr>
            <p:cNvSpPr/>
            <p:nvPr/>
          </p:nvSpPr>
          <p:spPr>
            <a:xfrm rot="8924015" flipH="1">
              <a:off x="2049689" y="1900485"/>
              <a:ext cx="1800709" cy="110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 dirty="0"/>
            </a:p>
          </p:txBody>
        </p:sp>
        <p:sp>
          <p:nvSpPr>
            <p:cNvPr id="15" name="Connection Line">
              <a:extLst>
                <a:ext uri="{FF2B5EF4-FFF2-40B4-BE49-F238E27FC236}">
                  <a16:creationId xmlns:a16="http://schemas.microsoft.com/office/drawing/2014/main" id="{B520D139-C2E6-44BB-1B26-6098D207352A}"/>
                </a:ext>
              </a:extLst>
            </p:cNvPr>
            <p:cNvSpPr/>
            <p:nvPr/>
          </p:nvSpPr>
          <p:spPr>
            <a:xfrm rot="10156712">
              <a:off x="1386636" y="2840226"/>
              <a:ext cx="2832100" cy="145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 dirty="0"/>
            </a:p>
          </p:txBody>
        </p:sp>
        <p:sp>
          <p:nvSpPr>
            <p:cNvPr id="16" name="Connection Line">
              <a:extLst>
                <a:ext uri="{FF2B5EF4-FFF2-40B4-BE49-F238E27FC236}">
                  <a16:creationId xmlns:a16="http://schemas.microsoft.com/office/drawing/2014/main" id="{283CE0BC-BF93-DFDC-2117-6510C8CED095}"/>
                </a:ext>
              </a:extLst>
            </p:cNvPr>
            <p:cNvSpPr/>
            <p:nvPr/>
          </p:nvSpPr>
          <p:spPr>
            <a:xfrm rot="18000774">
              <a:off x="3116152" y="3284706"/>
              <a:ext cx="1964019" cy="95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17" name="Connection Line">
              <a:extLst>
                <a:ext uri="{FF2B5EF4-FFF2-40B4-BE49-F238E27FC236}">
                  <a16:creationId xmlns:a16="http://schemas.microsoft.com/office/drawing/2014/main" id="{0164BF5E-4A40-A3A1-E130-CF016799440B}"/>
                </a:ext>
              </a:extLst>
            </p:cNvPr>
            <p:cNvSpPr/>
            <p:nvPr/>
          </p:nvSpPr>
          <p:spPr>
            <a:xfrm rot="1866425">
              <a:off x="1618974" y="4399979"/>
              <a:ext cx="2075421" cy="95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arrow" w="med" len="med"/>
              <a:tailEnd type="none" w="med" len="med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18" name="Connection Line">
              <a:extLst>
                <a:ext uri="{FF2B5EF4-FFF2-40B4-BE49-F238E27FC236}">
                  <a16:creationId xmlns:a16="http://schemas.microsoft.com/office/drawing/2014/main" id="{D22DBDE9-F884-5DB3-416F-477F579DF81C}"/>
                </a:ext>
              </a:extLst>
            </p:cNvPr>
            <p:cNvSpPr/>
            <p:nvPr/>
          </p:nvSpPr>
          <p:spPr>
            <a:xfrm rot="1933503">
              <a:off x="2003506" y="2017333"/>
              <a:ext cx="1880376" cy="110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arrow" w="med" len="med"/>
              <a:tailEnd type="none" w="med" len="med"/>
            </a:ln>
          </p:spPr>
          <p:txBody>
            <a:bodyPr/>
            <a:lstStyle/>
            <a:p>
              <a:endParaRPr sz="900" dirty="0"/>
            </a:p>
          </p:txBody>
        </p:sp>
        <p:sp>
          <p:nvSpPr>
            <p:cNvPr id="19" name="Connection Line">
              <a:extLst>
                <a:ext uri="{FF2B5EF4-FFF2-40B4-BE49-F238E27FC236}">
                  <a16:creationId xmlns:a16="http://schemas.microsoft.com/office/drawing/2014/main" id="{97966B25-0B01-3428-1D29-A2E4B820C8AD}"/>
                </a:ext>
              </a:extLst>
            </p:cNvPr>
            <p:cNvSpPr/>
            <p:nvPr/>
          </p:nvSpPr>
          <p:spPr>
            <a:xfrm rot="12691943">
              <a:off x="1663424" y="4266629"/>
              <a:ext cx="2075421" cy="95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arrow" w="med" len="med"/>
              <a:tailEnd type="none" w="med" len="med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20" name="Connection Line">
              <a:extLst>
                <a:ext uri="{FF2B5EF4-FFF2-40B4-BE49-F238E27FC236}">
                  <a16:creationId xmlns:a16="http://schemas.microsoft.com/office/drawing/2014/main" id="{866A786D-85C4-860A-2F18-0D8E866BF9A5}"/>
                </a:ext>
              </a:extLst>
            </p:cNvPr>
            <p:cNvSpPr/>
            <p:nvPr/>
          </p:nvSpPr>
          <p:spPr>
            <a:xfrm rot="7160883">
              <a:off x="2951599" y="3233251"/>
              <a:ext cx="2016451" cy="95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7451D7-94EC-973E-9F03-283D24757622}"/>
              </a:ext>
            </a:extLst>
          </p:cNvPr>
          <p:cNvGrpSpPr/>
          <p:nvPr/>
        </p:nvGrpSpPr>
        <p:grpSpPr>
          <a:xfrm>
            <a:off x="5596299" y="2489639"/>
            <a:ext cx="1382079" cy="1860522"/>
            <a:chOff x="5596299" y="2489639"/>
            <a:chExt cx="1382079" cy="1860522"/>
          </a:xfrm>
        </p:grpSpPr>
        <p:sp>
          <p:nvSpPr>
            <p:cNvPr id="239" name="Estimate"/>
            <p:cNvSpPr txBox="1"/>
            <p:nvPr/>
          </p:nvSpPr>
          <p:spPr>
            <a:xfrm rot="16200000">
              <a:off x="5258386" y="3073074"/>
              <a:ext cx="1096454" cy="4206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lang="en-GB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Sample</a:t>
              </a:r>
              <a:endParaRPr sz="2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onnection Line">
              <a:extLst>
                <a:ext uri="{FF2B5EF4-FFF2-40B4-BE49-F238E27FC236}">
                  <a16:creationId xmlns:a16="http://schemas.microsoft.com/office/drawing/2014/main" id="{0B0B5D69-AF4A-F044-5FF6-AB4CD82314EC}"/>
                </a:ext>
              </a:extLst>
            </p:cNvPr>
            <p:cNvSpPr/>
            <p:nvPr/>
          </p:nvSpPr>
          <p:spPr>
            <a:xfrm rot="7154430">
              <a:off x="5482634" y="2854416"/>
              <a:ext cx="1860522" cy="11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76200">
              <a:solidFill>
                <a:schemeClr val="bg1">
                  <a:lumMod val="65000"/>
                </a:schemeClr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493A52-8DD7-0B50-EEA4-B6BF37BDDE44}"/>
              </a:ext>
            </a:extLst>
          </p:cNvPr>
          <p:cNvGrpSpPr/>
          <p:nvPr/>
        </p:nvGrpSpPr>
        <p:grpSpPr>
          <a:xfrm>
            <a:off x="10196281" y="2383668"/>
            <a:ext cx="1412677" cy="1860522"/>
            <a:chOff x="10196281" y="2383668"/>
            <a:chExt cx="1412677" cy="1860522"/>
          </a:xfrm>
        </p:grpSpPr>
        <p:sp>
          <p:nvSpPr>
            <p:cNvPr id="238" name="Sample"/>
            <p:cNvSpPr txBox="1"/>
            <p:nvPr/>
          </p:nvSpPr>
          <p:spPr>
            <a:xfrm rot="5400000">
              <a:off x="10774274" y="3075406"/>
              <a:ext cx="1248740" cy="4206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lang="en-GB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Estimate</a:t>
              </a:r>
              <a:endParaRPr sz="2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Connection Line">
              <a:extLst>
                <a:ext uri="{FF2B5EF4-FFF2-40B4-BE49-F238E27FC236}">
                  <a16:creationId xmlns:a16="http://schemas.microsoft.com/office/drawing/2014/main" id="{82939541-1B5F-9B9C-C678-84EFEF79E946}"/>
                </a:ext>
              </a:extLst>
            </p:cNvPr>
            <p:cNvSpPr/>
            <p:nvPr/>
          </p:nvSpPr>
          <p:spPr>
            <a:xfrm rot="18094263">
              <a:off x="9831504" y="2748445"/>
              <a:ext cx="1860522" cy="11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4" extrusionOk="0">
                  <a:moveTo>
                    <a:pt x="0" y="20536"/>
                  </a:moveTo>
                  <a:cubicBezTo>
                    <a:pt x="8924" y="21600"/>
                    <a:pt x="16124" y="14755"/>
                    <a:pt x="21600" y="0"/>
                  </a:cubicBezTo>
                </a:path>
              </a:pathLst>
            </a:custGeom>
            <a:ln w="76200">
              <a:solidFill>
                <a:schemeClr val="bg1">
                  <a:lumMod val="65000"/>
                </a:schemeClr>
              </a:solidFill>
              <a:miter lim="400000"/>
              <a:headEnd type="none" w="med" len="med"/>
              <a:tailEnd type="arrow" w="med" len="med"/>
            </a:ln>
          </p:spPr>
          <p:txBody>
            <a:bodyPr/>
            <a:lstStyle/>
            <a:p>
              <a:endParaRPr sz="9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15B11F4-79A9-91D0-4C99-1B01DC5D67D8}"/>
              </a:ext>
            </a:extLst>
          </p:cNvPr>
          <p:cNvSpPr/>
          <p:nvPr/>
        </p:nvSpPr>
        <p:spPr>
          <a:xfrm>
            <a:off x="6872438" y="2737493"/>
            <a:ext cx="339021" cy="3080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D4238A-52FF-2A4E-6640-4CD43812DA90}"/>
              </a:ext>
            </a:extLst>
          </p:cNvPr>
          <p:cNvGrpSpPr/>
          <p:nvPr/>
        </p:nvGrpSpPr>
        <p:grpSpPr>
          <a:xfrm>
            <a:off x="6894442" y="2824308"/>
            <a:ext cx="329698" cy="2883807"/>
            <a:chOff x="9965887" y="2891300"/>
            <a:chExt cx="329698" cy="2883807"/>
          </a:xfrm>
        </p:grpSpPr>
        <p:sp>
          <p:nvSpPr>
            <p:cNvPr id="221" name="Leaf"/>
            <p:cNvSpPr/>
            <p:nvPr/>
          </p:nvSpPr>
          <p:spPr>
            <a:xfrm rot="4800000">
              <a:off x="10055984" y="5535506"/>
              <a:ext cx="155272" cy="323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007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3" name="Leaf"/>
            <p:cNvSpPr/>
            <p:nvPr/>
          </p:nvSpPr>
          <p:spPr>
            <a:xfrm rot="1800000">
              <a:off x="10050744" y="3729500"/>
              <a:ext cx="159875" cy="33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FFAA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4" name="Leaf"/>
            <p:cNvSpPr/>
            <p:nvPr/>
          </p:nvSpPr>
          <p:spPr>
            <a:xfrm rot="19800000">
              <a:off x="10063154" y="4681633"/>
              <a:ext cx="153657" cy="32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797B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5" name="Leaf"/>
            <p:cNvSpPr/>
            <p:nvPr/>
          </p:nvSpPr>
          <p:spPr>
            <a:xfrm rot="15600000">
              <a:off x="10050425" y="2806762"/>
              <a:ext cx="155656" cy="324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40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Over the period of a day:">
            <a:extLst>
              <a:ext uri="{FF2B5EF4-FFF2-40B4-BE49-F238E27FC236}">
                <a16:creationId xmlns:a16="http://schemas.microsoft.com/office/drawing/2014/main" id="{118CAA4D-FB4F-091A-E564-88130B20672A}"/>
              </a:ext>
            </a:extLst>
          </p:cNvPr>
          <p:cNvSpPr txBox="1"/>
          <p:nvPr/>
        </p:nvSpPr>
        <p:spPr>
          <a:xfrm>
            <a:off x="886714" y="1028536"/>
            <a:ext cx="3438442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Over the period of a day: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3E02E54-1CDD-578B-4659-C79FAF01849B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5843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15" y="2621966"/>
            <a:ext cx="3904334" cy="37868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143D65A-1DE9-C2FF-B825-43348BAC6167}"/>
              </a:ext>
            </a:extLst>
          </p:cNvPr>
          <p:cNvGrpSpPr/>
          <p:nvPr/>
        </p:nvGrpSpPr>
        <p:grpSpPr>
          <a:xfrm>
            <a:off x="7043838" y="1012554"/>
            <a:ext cx="3164993" cy="1427629"/>
            <a:chOff x="6023559" y="1012554"/>
            <a:chExt cx="3164993" cy="1427629"/>
          </a:xfrm>
        </p:grpSpPr>
        <p:pic>
          <p:nvPicPr>
            <p:cNvPr id="22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150" y="1341632"/>
              <a:ext cx="2692402" cy="1098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Leaf"/>
            <p:cNvSpPr/>
            <p:nvPr/>
          </p:nvSpPr>
          <p:spPr>
            <a:xfrm rot="1800000">
              <a:off x="8128254" y="1012554"/>
              <a:ext cx="159875" cy="33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FFAA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9" name="Leaf"/>
            <p:cNvSpPr/>
            <p:nvPr/>
          </p:nvSpPr>
          <p:spPr>
            <a:xfrm rot="15600000">
              <a:off x="8757230" y="1021686"/>
              <a:ext cx="155656" cy="324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40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0" name="Leaf"/>
            <p:cNvSpPr/>
            <p:nvPr/>
          </p:nvSpPr>
          <p:spPr>
            <a:xfrm rot="19800000">
              <a:off x="7455713" y="1018577"/>
              <a:ext cx="153657" cy="32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797B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1" name="Leaf"/>
            <p:cNvSpPr/>
            <p:nvPr/>
          </p:nvSpPr>
          <p:spPr>
            <a:xfrm rot="4800000">
              <a:off x="6792041" y="1003325"/>
              <a:ext cx="163498" cy="341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007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2" name="Leaf"/>
            <p:cNvSpPr/>
            <p:nvPr/>
          </p:nvSpPr>
          <p:spPr>
            <a:xfrm rot="4800000">
              <a:off x="6107888" y="1293705"/>
              <a:ext cx="155272" cy="323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007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3" name="Leaf"/>
            <p:cNvSpPr/>
            <p:nvPr/>
          </p:nvSpPr>
          <p:spPr>
            <a:xfrm rot="19800000">
              <a:off x="6155215" y="1590077"/>
              <a:ext cx="153657" cy="32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797B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4" name="Leaf"/>
            <p:cNvSpPr/>
            <p:nvPr/>
          </p:nvSpPr>
          <p:spPr>
            <a:xfrm rot="1800000">
              <a:off x="6142805" y="1920836"/>
              <a:ext cx="159875" cy="33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FFAA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5" name="Leaf"/>
            <p:cNvSpPr/>
            <p:nvPr/>
          </p:nvSpPr>
          <p:spPr>
            <a:xfrm rot="15600000">
              <a:off x="6209178" y="2177386"/>
              <a:ext cx="155656" cy="324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40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38" name="Sample"/>
          <p:cNvSpPr txBox="1"/>
          <p:nvPr/>
        </p:nvSpPr>
        <p:spPr>
          <a:xfrm rot="5400000">
            <a:off x="10774274" y="3075406"/>
            <a:ext cx="124874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Estimate</a:t>
            </a:r>
            <a:endParaRPr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9" name="Estimate"/>
          <p:cNvSpPr txBox="1"/>
          <p:nvPr/>
        </p:nvSpPr>
        <p:spPr>
          <a:xfrm rot="16200000">
            <a:off x="5258386" y="3073074"/>
            <a:ext cx="1096454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Sample</a:t>
            </a:r>
            <a:endParaRPr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rogs jumping and proteins moving">
            <a:extLst>
              <a:ext uri="{FF2B5EF4-FFF2-40B4-BE49-F238E27FC236}">
                <a16:creationId xmlns:a16="http://schemas.microsoft.com/office/drawing/2014/main" id="{FF658D3E-E064-A863-7FCB-5252D059DA43}"/>
              </a:ext>
            </a:extLst>
          </p:cNvPr>
          <p:cNvSpPr txBox="1"/>
          <p:nvPr/>
        </p:nvSpPr>
        <p:spPr>
          <a:xfrm>
            <a:off x="1908925" y="69226"/>
            <a:ext cx="5236626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What is a Markov chain?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23" name="Connection Line">
            <a:extLst>
              <a:ext uri="{FF2B5EF4-FFF2-40B4-BE49-F238E27FC236}">
                <a16:creationId xmlns:a16="http://schemas.microsoft.com/office/drawing/2014/main" id="{0B0B5D69-AF4A-F044-5FF6-AB4CD82314EC}"/>
              </a:ext>
            </a:extLst>
          </p:cNvPr>
          <p:cNvSpPr/>
          <p:nvPr/>
        </p:nvSpPr>
        <p:spPr>
          <a:xfrm rot="7154430">
            <a:off x="5482634" y="2854416"/>
            <a:ext cx="1860522" cy="113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44" extrusionOk="0">
                <a:moveTo>
                  <a:pt x="0" y="20536"/>
                </a:moveTo>
                <a:cubicBezTo>
                  <a:pt x="8924" y="21600"/>
                  <a:pt x="16124" y="14755"/>
                  <a:pt x="21600" y="0"/>
                </a:cubicBezTo>
              </a:path>
            </a:pathLst>
          </a:custGeom>
          <a:ln w="76200">
            <a:solidFill>
              <a:schemeClr val="bg1">
                <a:lumMod val="65000"/>
              </a:schemeClr>
            </a:solidFill>
            <a:miter lim="400000"/>
            <a:headEnd type="none" w="med" len="med"/>
            <a:tailEnd type="arrow" w="med" len="med"/>
          </a:ln>
        </p:spPr>
        <p:txBody>
          <a:bodyPr/>
          <a:lstStyle/>
          <a:p>
            <a:endParaRPr sz="900" dirty="0"/>
          </a:p>
        </p:txBody>
      </p:sp>
      <p:sp>
        <p:nvSpPr>
          <p:cNvPr id="25" name="Connection Line">
            <a:extLst>
              <a:ext uri="{FF2B5EF4-FFF2-40B4-BE49-F238E27FC236}">
                <a16:creationId xmlns:a16="http://schemas.microsoft.com/office/drawing/2014/main" id="{82939541-1B5F-9B9C-C678-84EFEF79E946}"/>
              </a:ext>
            </a:extLst>
          </p:cNvPr>
          <p:cNvSpPr/>
          <p:nvPr/>
        </p:nvSpPr>
        <p:spPr>
          <a:xfrm rot="18094263">
            <a:off x="9831504" y="2748445"/>
            <a:ext cx="1860522" cy="113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44" extrusionOk="0">
                <a:moveTo>
                  <a:pt x="0" y="20536"/>
                </a:moveTo>
                <a:cubicBezTo>
                  <a:pt x="8924" y="21600"/>
                  <a:pt x="16124" y="14755"/>
                  <a:pt x="21600" y="0"/>
                </a:cubicBezTo>
              </a:path>
            </a:pathLst>
          </a:custGeom>
          <a:ln w="76200">
            <a:solidFill>
              <a:schemeClr val="bg1">
                <a:lumMod val="65000"/>
              </a:schemeClr>
            </a:solidFill>
            <a:miter lim="400000"/>
            <a:headEnd type="none" w="med" len="med"/>
            <a:tailEnd type="arrow" w="med" len="med"/>
          </a:ln>
        </p:spPr>
        <p:txBody>
          <a:bodyPr/>
          <a:lstStyle/>
          <a:p>
            <a:endParaRPr sz="9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5B11F4-79A9-91D0-4C99-1B01DC5D67D8}"/>
              </a:ext>
            </a:extLst>
          </p:cNvPr>
          <p:cNvSpPr/>
          <p:nvPr/>
        </p:nvSpPr>
        <p:spPr>
          <a:xfrm>
            <a:off x="6872438" y="2737493"/>
            <a:ext cx="339021" cy="3080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D4238A-52FF-2A4E-6640-4CD43812DA90}"/>
              </a:ext>
            </a:extLst>
          </p:cNvPr>
          <p:cNvGrpSpPr/>
          <p:nvPr/>
        </p:nvGrpSpPr>
        <p:grpSpPr>
          <a:xfrm>
            <a:off x="6894442" y="2824308"/>
            <a:ext cx="329698" cy="2883807"/>
            <a:chOff x="9965887" y="2891300"/>
            <a:chExt cx="329698" cy="2883807"/>
          </a:xfrm>
        </p:grpSpPr>
        <p:sp>
          <p:nvSpPr>
            <p:cNvPr id="221" name="Leaf"/>
            <p:cNvSpPr/>
            <p:nvPr/>
          </p:nvSpPr>
          <p:spPr>
            <a:xfrm rot="4800000">
              <a:off x="10055984" y="5535506"/>
              <a:ext cx="155272" cy="323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007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3" name="Leaf"/>
            <p:cNvSpPr/>
            <p:nvPr/>
          </p:nvSpPr>
          <p:spPr>
            <a:xfrm rot="1800000">
              <a:off x="10050744" y="3729500"/>
              <a:ext cx="159875" cy="33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FFAA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4" name="Leaf"/>
            <p:cNvSpPr/>
            <p:nvPr/>
          </p:nvSpPr>
          <p:spPr>
            <a:xfrm rot="19800000">
              <a:off x="10063154" y="4681633"/>
              <a:ext cx="153657" cy="32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797B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5" name="Leaf"/>
            <p:cNvSpPr/>
            <p:nvPr/>
          </p:nvSpPr>
          <p:spPr>
            <a:xfrm rot="15600000">
              <a:off x="10050425" y="2806762"/>
              <a:ext cx="155656" cy="324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257" extrusionOk="0">
                  <a:moveTo>
                    <a:pt x="8569" y="0"/>
                  </a:moveTo>
                  <a:cubicBezTo>
                    <a:pt x="8569" y="0"/>
                    <a:pt x="7960" y="872"/>
                    <a:pt x="7063" y="1296"/>
                  </a:cubicBezTo>
                  <a:cubicBezTo>
                    <a:pt x="7063" y="1296"/>
                    <a:pt x="6773" y="1291"/>
                    <a:pt x="6305" y="1071"/>
                  </a:cubicBezTo>
                  <a:cubicBezTo>
                    <a:pt x="5070" y="2064"/>
                    <a:pt x="4829" y="2643"/>
                    <a:pt x="4829" y="2643"/>
                  </a:cubicBezTo>
                  <a:cubicBezTo>
                    <a:pt x="4829" y="2643"/>
                    <a:pt x="4438" y="2681"/>
                    <a:pt x="3930" y="2574"/>
                  </a:cubicBezTo>
                  <a:cubicBezTo>
                    <a:pt x="3128" y="3239"/>
                    <a:pt x="3078" y="4268"/>
                    <a:pt x="3078" y="4268"/>
                  </a:cubicBezTo>
                  <a:cubicBezTo>
                    <a:pt x="3078" y="4268"/>
                    <a:pt x="2753" y="4335"/>
                    <a:pt x="2203" y="4231"/>
                  </a:cubicBezTo>
                  <a:cubicBezTo>
                    <a:pt x="1635" y="5413"/>
                    <a:pt x="1792" y="6413"/>
                    <a:pt x="1792" y="6413"/>
                  </a:cubicBezTo>
                  <a:cubicBezTo>
                    <a:pt x="1792" y="6413"/>
                    <a:pt x="1308" y="6468"/>
                    <a:pt x="955" y="6337"/>
                  </a:cubicBezTo>
                  <a:cubicBezTo>
                    <a:pt x="298" y="7555"/>
                    <a:pt x="1031" y="9725"/>
                    <a:pt x="1031" y="9725"/>
                  </a:cubicBezTo>
                  <a:cubicBezTo>
                    <a:pt x="1031" y="9725"/>
                    <a:pt x="857" y="9731"/>
                    <a:pt x="0" y="9765"/>
                  </a:cubicBezTo>
                  <a:cubicBezTo>
                    <a:pt x="33" y="11547"/>
                    <a:pt x="2351" y="13629"/>
                    <a:pt x="2351" y="13629"/>
                  </a:cubicBezTo>
                  <a:cubicBezTo>
                    <a:pt x="2351" y="13629"/>
                    <a:pt x="1961" y="13730"/>
                    <a:pt x="1320" y="13851"/>
                  </a:cubicBezTo>
                  <a:cubicBezTo>
                    <a:pt x="2533" y="15496"/>
                    <a:pt x="7438" y="17151"/>
                    <a:pt x="9007" y="17647"/>
                  </a:cubicBezTo>
                  <a:cubicBezTo>
                    <a:pt x="8362" y="19739"/>
                    <a:pt x="7186" y="20393"/>
                    <a:pt x="6980" y="20603"/>
                  </a:cubicBezTo>
                  <a:cubicBezTo>
                    <a:pt x="6624" y="20967"/>
                    <a:pt x="8642" y="21600"/>
                    <a:pt x="9038" y="21026"/>
                  </a:cubicBezTo>
                  <a:cubicBezTo>
                    <a:pt x="9646" y="20377"/>
                    <a:pt x="10024" y="19132"/>
                    <a:pt x="10258" y="17707"/>
                  </a:cubicBezTo>
                  <a:cubicBezTo>
                    <a:pt x="19307" y="16546"/>
                    <a:pt x="20265" y="13117"/>
                    <a:pt x="20265" y="13117"/>
                  </a:cubicBezTo>
                  <a:cubicBezTo>
                    <a:pt x="20265" y="13117"/>
                    <a:pt x="19734" y="13084"/>
                    <a:pt x="19203" y="12995"/>
                  </a:cubicBezTo>
                  <a:cubicBezTo>
                    <a:pt x="21600" y="10731"/>
                    <a:pt x="20978" y="8626"/>
                    <a:pt x="20978" y="8626"/>
                  </a:cubicBezTo>
                  <a:cubicBezTo>
                    <a:pt x="20978" y="8626"/>
                    <a:pt x="20532" y="8683"/>
                    <a:pt x="19875" y="8574"/>
                  </a:cubicBezTo>
                  <a:cubicBezTo>
                    <a:pt x="20421" y="6667"/>
                    <a:pt x="19241" y="4715"/>
                    <a:pt x="19241" y="4715"/>
                  </a:cubicBezTo>
                  <a:cubicBezTo>
                    <a:pt x="19241" y="4715"/>
                    <a:pt x="18747" y="4854"/>
                    <a:pt x="18238" y="4840"/>
                  </a:cubicBezTo>
                  <a:cubicBezTo>
                    <a:pt x="17533" y="3662"/>
                    <a:pt x="16670" y="2678"/>
                    <a:pt x="16670" y="2678"/>
                  </a:cubicBezTo>
                  <a:cubicBezTo>
                    <a:pt x="16670" y="2678"/>
                    <a:pt x="16400" y="2794"/>
                    <a:pt x="15946" y="2838"/>
                  </a:cubicBezTo>
                  <a:cubicBezTo>
                    <a:pt x="15399" y="2183"/>
                    <a:pt x="13619" y="1268"/>
                    <a:pt x="13619" y="1268"/>
                  </a:cubicBezTo>
                  <a:cubicBezTo>
                    <a:pt x="13619" y="1268"/>
                    <a:pt x="13482" y="1326"/>
                    <a:pt x="13009" y="1473"/>
                  </a:cubicBezTo>
                  <a:cubicBezTo>
                    <a:pt x="12618" y="1044"/>
                    <a:pt x="11299" y="602"/>
                    <a:pt x="11299" y="602"/>
                  </a:cubicBezTo>
                  <a:lnTo>
                    <a:pt x="10682" y="881"/>
                  </a:lnTo>
                  <a:cubicBezTo>
                    <a:pt x="10682" y="881"/>
                    <a:pt x="9822" y="323"/>
                    <a:pt x="8569" y="0"/>
                  </a:cubicBezTo>
                  <a:close/>
                </a:path>
              </a:pathLst>
            </a:custGeom>
            <a:solidFill>
              <a:srgbClr val="40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8" name="Transition matrices are:…">
            <a:extLst>
              <a:ext uri="{FF2B5EF4-FFF2-40B4-BE49-F238E27FC236}">
                <a16:creationId xmlns:a16="http://schemas.microsoft.com/office/drawing/2014/main" id="{298EE36E-9728-CD2C-09D9-A1E817AC135D}"/>
              </a:ext>
            </a:extLst>
          </p:cNvPr>
          <p:cNvSpPr txBox="1"/>
          <p:nvPr/>
        </p:nvSpPr>
        <p:spPr>
          <a:xfrm>
            <a:off x="469463" y="1110080"/>
            <a:ext cx="5305620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5000"/>
            </a:pPr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Transition matrices are:</a:t>
            </a:r>
          </a:p>
          <a:p>
            <a:pPr marL="198437" indent="-198437">
              <a:buSzPct val="125000"/>
              <a:buChar char="-"/>
              <a:defRPr b="0"/>
            </a:pPr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Stochastic matrices</a:t>
            </a:r>
          </a:p>
          <a:p>
            <a:pPr marL="198437" indent="-198437">
              <a:buSzPct val="125000"/>
              <a:buChar char="-"/>
              <a:defRPr b="0"/>
            </a:pPr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Containing conditional jump probabilities</a:t>
            </a:r>
          </a:p>
        </p:txBody>
      </p:sp>
      <p:grpSp>
        <p:nvGrpSpPr>
          <p:cNvPr id="30" name="Group">
            <a:extLst>
              <a:ext uri="{FF2B5EF4-FFF2-40B4-BE49-F238E27FC236}">
                <a16:creationId xmlns:a16="http://schemas.microsoft.com/office/drawing/2014/main" id="{E10D0A74-40C2-E74B-C33B-FCAD87D5756D}"/>
              </a:ext>
            </a:extLst>
          </p:cNvPr>
          <p:cNvGrpSpPr/>
          <p:nvPr/>
        </p:nvGrpSpPr>
        <p:grpSpPr>
          <a:xfrm>
            <a:off x="894537" y="4364806"/>
            <a:ext cx="2787023" cy="413929"/>
            <a:chOff x="0" y="0"/>
            <a:chExt cx="5574044" cy="827856"/>
          </a:xfrm>
        </p:grpSpPr>
        <p:pic>
          <p:nvPicPr>
            <p:cNvPr id="32" name="droppedImage.pdf" descr="droppedImage.pdf">
              <a:extLst>
                <a:ext uri="{FF2B5EF4-FFF2-40B4-BE49-F238E27FC236}">
                  <a16:creationId xmlns:a16="http://schemas.microsoft.com/office/drawing/2014/main" id="{DE9DE1A3-22A5-86F9-B56A-327C16C1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98466"/>
              <a:ext cx="5402890" cy="418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BB60A632-B4F6-169C-BCBB-0F5ACA3B84A0}"/>
                </a:ext>
              </a:extLst>
            </p:cNvPr>
            <p:cNvSpPr/>
            <p:nvPr/>
          </p:nvSpPr>
          <p:spPr>
            <a:xfrm>
              <a:off x="1028382" y="0"/>
              <a:ext cx="269408" cy="808146"/>
            </a:xfrm>
            <a:prstGeom prst="rect">
              <a:avLst/>
            </a:prstGeom>
            <a:noFill/>
            <a:ln w="38100" cap="flat">
              <a:solidFill>
                <a:srgbClr val="E324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8ABEB42-ECFF-B849-4069-B792B975A1B4}"/>
                </a:ext>
              </a:extLst>
            </p:cNvPr>
            <p:cNvSpPr/>
            <p:nvPr/>
          </p:nvSpPr>
          <p:spPr>
            <a:xfrm>
              <a:off x="1868402" y="19710"/>
              <a:ext cx="3705643" cy="808147"/>
            </a:xfrm>
            <a:prstGeom prst="rect">
              <a:avLst/>
            </a:prstGeom>
            <a:noFill/>
            <a:ln w="38100" cap="flat">
              <a:solidFill>
                <a:srgbClr val="E324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31" name="If they are irreducible and ergodic:…">
            <a:extLst>
              <a:ext uri="{FF2B5EF4-FFF2-40B4-BE49-F238E27FC236}">
                <a16:creationId xmlns:a16="http://schemas.microsoft.com/office/drawing/2014/main" id="{6991BD82-8A47-50B4-FC29-9CA72A34B58B}"/>
              </a:ext>
            </a:extLst>
          </p:cNvPr>
          <p:cNvSpPr txBox="1"/>
          <p:nvPr/>
        </p:nvSpPr>
        <p:spPr>
          <a:xfrm>
            <a:off x="482163" y="2555721"/>
            <a:ext cx="4992498" cy="1744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/>
          <a:p>
            <a:pPr algn="l">
              <a:defRPr sz="5000"/>
            </a:pPr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If they are </a:t>
            </a:r>
            <a:r>
              <a:rPr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irreducible</a:t>
            </a:r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ergodic</a:t>
            </a:r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198437" indent="-198437">
              <a:buSzPct val="125000"/>
              <a:buChar char="-"/>
              <a:defRPr b="0"/>
            </a:pPr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They have a stationary probability</a:t>
            </a:r>
          </a:p>
          <a:p>
            <a:pPr marL="198437" indent="-198437">
              <a:buSzPct val="125000"/>
              <a:buChar char="-"/>
              <a:defRPr b="0"/>
            </a:pPr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Has a stationary probability </a:t>
            </a:r>
            <a:r>
              <a:rPr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π. </a:t>
            </a:r>
          </a:p>
          <a:p>
            <a:pPr marL="198437" indent="-198437">
              <a:buSzPct val="125000"/>
              <a:buChar char="-"/>
              <a:defRPr b="0"/>
            </a:pPr>
            <a:r>
              <a:rPr sz="2200" dirty="0">
                <a:latin typeface="Helvetica" panose="020B0604020202020204" pitchFamily="34" charset="0"/>
                <a:cs typeface="Helvetica" panose="020B0604020202020204" pitchFamily="34" charset="0"/>
              </a:rPr>
              <a:t>The stationary probability is the eigenvector of the eigenvalue λ</a:t>
            </a:r>
            <a:r>
              <a:rPr lang="en-GB" sz="22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sz="220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5" name="Group">
            <a:extLst>
              <a:ext uri="{FF2B5EF4-FFF2-40B4-BE49-F238E27FC236}">
                <a16:creationId xmlns:a16="http://schemas.microsoft.com/office/drawing/2014/main" id="{C09F02B6-7D76-C2FD-6660-51748ED10DD1}"/>
              </a:ext>
            </a:extLst>
          </p:cNvPr>
          <p:cNvGrpSpPr/>
          <p:nvPr/>
        </p:nvGrpSpPr>
        <p:grpSpPr>
          <a:xfrm>
            <a:off x="482778" y="5104996"/>
            <a:ext cx="2611292" cy="780949"/>
            <a:chOff x="0" y="39092"/>
            <a:chExt cx="5222581" cy="1561896"/>
          </a:xfrm>
        </p:grpSpPr>
        <p:sp>
          <p:nvSpPr>
            <p:cNvPr id="36" name="If they are reversible">
              <a:extLst>
                <a:ext uri="{FF2B5EF4-FFF2-40B4-BE49-F238E27FC236}">
                  <a16:creationId xmlns:a16="http://schemas.microsoft.com/office/drawing/2014/main" id="{5ED68F09-2FBC-2ED2-A485-3CB9B797F373}"/>
                </a:ext>
              </a:extLst>
            </p:cNvPr>
            <p:cNvSpPr txBox="1"/>
            <p:nvPr/>
          </p:nvSpPr>
          <p:spPr>
            <a:xfrm>
              <a:off x="0" y="39092"/>
              <a:ext cx="5222581" cy="779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algn="l">
                <a:defRPr sz="5000"/>
              </a:lvl1pPr>
            </a:lstStyle>
            <a:p>
              <a:r>
                <a:rPr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If they are reversible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Equation">
                  <a:extLst>
                    <a:ext uri="{FF2B5EF4-FFF2-40B4-BE49-F238E27FC236}">
                      <a16:creationId xmlns:a16="http://schemas.microsoft.com/office/drawing/2014/main" id="{48C33C1F-4E67-B7E7-5E9F-22F9ED882555}"/>
                    </a:ext>
                  </a:extLst>
                </p:cNvPr>
                <p:cNvSpPr txBox="1"/>
                <p:nvPr/>
              </p:nvSpPr>
              <p:spPr>
                <a:xfrm>
                  <a:off x="747782" y="836035"/>
                  <a:ext cx="3314880" cy="7649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4572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oMath>
                    </m:oMathPara>
                  </a14:m>
                  <a:endParaRPr sz="2300" dirty="0"/>
                </a:p>
              </p:txBody>
            </p:sp>
          </mc:Choice>
          <mc:Fallback xmlns="">
            <p:sp>
              <p:nvSpPr>
                <p:cNvPr id="37" name="Equation">
                  <a:extLst>
                    <a:ext uri="{FF2B5EF4-FFF2-40B4-BE49-F238E27FC236}">
                      <a16:creationId xmlns:a16="http://schemas.microsoft.com/office/drawing/2014/main" id="{48C33C1F-4E67-B7E7-5E9F-22F9ED882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82" y="836035"/>
                  <a:ext cx="3314880" cy="764953"/>
                </a:xfrm>
                <a:prstGeom prst="rect">
                  <a:avLst/>
                </a:prstGeom>
                <a:blipFill>
                  <a:blip r:embed="rId5"/>
                  <a:stretch>
                    <a:fillRect l="-1845" r="-2583" b="-2539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Slide Number">
            <a:extLst>
              <a:ext uri="{FF2B5EF4-FFF2-40B4-BE49-F238E27FC236}">
                <a16:creationId xmlns:a16="http://schemas.microsoft.com/office/drawing/2014/main" id="{8D9FA781-E038-F5BC-FB71-61DDA7B8B92D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traj_Ryan.mp4" descr="traj_Rya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63396" y="1241445"/>
            <a:ext cx="7671602" cy="431527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Rectangle"/>
          <p:cNvSpPr/>
          <p:nvPr/>
        </p:nvSpPr>
        <p:spPr>
          <a:xfrm>
            <a:off x="4074055" y="1031560"/>
            <a:ext cx="2991687" cy="45316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79" name="Rectangle"/>
          <p:cNvSpPr/>
          <p:nvPr/>
        </p:nvSpPr>
        <p:spPr>
          <a:xfrm>
            <a:off x="-2242696" y="1101780"/>
            <a:ext cx="2991687" cy="44614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82" name="How to model protein dynamics using a Markov approach?"/>
          <p:cNvSpPr txBox="1"/>
          <p:nvPr/>
        </p:nvSpPr>
        <p:spPr>
          <a:xfrm>
            <a:off x="310535" y="245586"/>
            <a:ext cx="11328679" cy="63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6000"/>
            </a:lvl1pPr>
          </a:lstStyle>
          <a:p>
            <a:r>
              <a:rPr sz="3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How to model protein dynamics using a Markov approach?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6146664" y="1722918"/>
            <a:ext cx="5407153" cy="3223112"/>
            <a:chOff x="0" y="-955608"/>
            <a:chExt cx="10814304" cy="6446222"/>
          </a:xfrm>
        </p:grpSpPr>
        <p:pic>
          <p:nvPicPr>
            <p:cNvPr id="283" name="Screen Shot 2019-05-22 at 23.57.58.png" descr="Screen Shot 2019-05-22 at 23.57.58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22374" y="782400"/>
              <a:ext cx="8218810" cy="4404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4" name="Approximate with a transition matrix from the trajectory:"/>
            <p:cNvSpPr txBox="1"/>
            <p:nvPr/>
          </p:nvSpPr>
          <p:spPr>
            <a:xfrm>
              <a:off x="353230" y="-811622"/>
              <a:ext cx="10219278" cy="1456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/>
            <a:p>
              <a:r>
                <a:rPr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Approximate with a transition matrix from the trajectory:</a:t>
              </a:r>
            </a:p>
          </p:txBody>
        </p:sp>
        <p:sp>
          <p:nvSpPr>
            <p:cNvPr id="285" name="Rectangle"/>
            <p:cNvSpPr/>
            <p:nvPr/>
          </p:nvSpPr>
          <p:spPr>
            <a:xfrm>
              <a:off x="0" y="-955608"/>
              <a:ext cx="10814304" cy="6446222"/>
            </a:xfrm>
            <a:prstGeom prst="rect">
              <a:avLst/>
            </a:prstGeom>
            <a:noFill/>
            <a:ln w="762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Connection Line">
            <a:extLst>
              <a:ext uri="{FF2B5EF4-FFF2-40B4-BE49-F238E27FC236}">
                <a16:creationId xmlns:a16="http://schemas.microsoft.com/office/drawing/2014/main" id="{59B334DB-9535-01FD-EC8F-B92A95EF5F66}"/>
              </a:ext>
            </a:extLst>
          </p:cNvPr>
          <p:cNvSpPr/>
          <p:nvPr/>
        </p:nvSpPr>
        <p:spPr>
          <a:xfrm rot="12672415">
            <a:off x="3911951" y="2748445"/>
            <a:ext cx="1860522" cy="1130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44" extrusionOk="0">
                <a:moveTo>
                  <a:pt x="0" y="20536"/>
                </a:moveTo>
                <a:cubicBezTo>
                  <a:pt x="8924" y="21600"/>
                  <a:pt x="16124" y="14755"/>
                  <a:pt x="21600" y="0"/>
                </a:cubicBezTo>
              </a:path>
            </a:pathLst>
          </a:custGeom>
          <a:ln w="76200">
            <a:solidFill>
              <a:schemeClr val="bg1">
                <a:lumMod val="65000"/>
              </a:schemeClr>
            </a:solidFill>
            <a:miter lim="400000"/>
            <a:headEnd type="arrow" w="med" len="med"/>
            <a:tailEnd type="none" w="med" len="med"/>
          </a:ln>
        </p:spPr>
        <p:txBody>
          <a:bodyPr/>
          <a:lstStyle/>
          <a:p>
            <a:endParaRPr sz="900" dirty="0"/>
          </a:p>
        </p:txBody>
      </p:sp>
      <p:sp>
        <p:nvSpPr>
          <p:cNvPr id="4" name="?">
            <a:extLst>
              <a:ext uri="{FF2B5EF4-FFF2-40B4-BE49-F238E27FC236}">
                <a16:creationId xmlns:a16="http://schemas.microsoft.com/office/drawing/2014/main" id="{6DAE2529-7A18-C605-2923-97DA8EB16353}"/>
              </a:ext>
            </a:extLst>
          </p:cNvPr>
          <p:cNvSpPr txBox="1"/>
          <p:nvPr/>
        </p:nvSpPr>
        <p:spPr>
          <a:xfrm>
            <a:off x="4708402" y="2310164"/>
            <a:ext cx="379912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6000"/>
            </a:lvl1pPr>
          </a:lstStyle>
          <a:p>
            <a:r>
              <a:rPr sz="4200" b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F03EF3-B5EF-AA25-F9B0-2E7D1A82B9F6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2" fill="hold"/>
                                        <p:tgtEl>
                                          <p:spTgt spid="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277"/>
                </p:tgtEl>
              </p:cMediaNode>
            </p:video>
          </p:childTnLst>
        </p:cTn>
      </p:par>
    </p:tnLst>
    <p:bldLst>
      <p:bldP spid="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creen Shot 2019-05-22 at 16.58.47.png" descr="Screen Shot 2019-05-22 at 16.58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66" y="1751981"/>
            <a:ext cx="3896589" cy="476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roup"/>
          <p:cNvGrpSpPr/>
          <p:nvPr/>
        </p:nvGrpSpPr>
        <p:grpSpPr>
          <a:xfrm>
            <a:off x="6999514" y="2329249"/>
            <a:ext cx="4041071" cy="2721837"/>
            <a:chOff x="0" y="0"/>
            <a:chExt cx="8082140" cy="5443673"/>
          </a:xfrm>
        </p:grpSpPr>
        <p:sp>
          <p:nvSpPr>
            <p:cNvPr id="316" name="φ"/>
            <p:cNvSpPr txBox="1"/>
            <p:nvPr/>
          </p:nvSpPr>
          <p:spPr>
            <a:xfrm>
              <a:off x="4258492" y="4947017"/>
              <a:ext cx="344246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φ</a:t>
              </a:r>
            </a:p>
          </p:txBody>
        </p:sp>
        <p:sp>
          <p:nvSpPr>
            <p:cNvPr id="317" name="ψ"/>
            <p:cNvSpPr txBox="1"/>
            <p:nvPr/>
          </p:nvSpPr>
          <p:spPr>
            <a:xfrm>
              <a:off x="0" y="2195893"/>
              <a:ext cx="335244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ψ</a:t>
              </a:r>
            </a:p>
          </p:txBody>
        </p:sp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20" y="0"/>
              <a:ext cx="7969721" cy="5189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3" name="Alanine dipeptide"/>
          <p:cNvSpPr txBox="1"/>
          <p:nvPr/>
        </p:nvSpPr>
        <p:spPr>
          <a:xfrm>
            <a:off x="275420" y="4241994"/>
            <a:ext cx="202138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5842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Alanine dipeptide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06F356-6239-8406-DDCD-820F274532E2}"/>
              </a:ext>
            </a:extLst>
          </p:cNvPr>
          <p:cNvGrpSpPr/>
          <p:nvPr/>
        </p:nvGrpSpPr>
        <p:grpSpPr>
          <a:xfrm>
            <a:off x="332686" y="3011782"/>
            <a:ext cx="1943101" cy="1041401"/>
            <a:chOff x="332686" y="3011782"/>
            <a:chExt cx="1943101" cy="1041401"/>
          </a:xfrm>
        </p:grpSpPr>
        <p:pic>
          <p:nvPicPr>
            <p:cNvPr id="32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" y="3011782"/>
              <a:ext cx="1943101" cy="10414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3" name="Connection Line"/>
            <p:cNvSpPr/>
            <p:nvPr/>
          </p:nvSpPr>
          <p:spPr>
            <a:xfrm>
              <a:off x="1083062" y="3343368"/>
              <a:ext cx="172146" cy="401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16259" y="21600"/>
                  </a:moveTo>
                  <a:cubicBezTo>
                    <a:pt x="-4113" y="17027"/>
                    <a:pt x="-5341" y="9827"/>
                    <a:pt x="12576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337098" y="3330427"/>
              <a:ext cx="172146" cy="40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0" y="21600"/>
                  </a:moveTo>
                  <a:cubicBezTo>
                    <a:pt x="20372" y="17027"/>
                    <a:pt x="21600" y="9827"/>
                    <a:pt x="3683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326" name="φ"/>
            <p:cNvSpPr txBox="1"/>
            <p:nvPr/>
          </p:nvSpPr>
          <p:spPr>
            <a:xfrm>
              <a:off x="975666" y="3273116"/>
              <a:ext cx="16190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φ</a:t>
              </a:r>
            </a:p>
          </p:txBody>
        </p:sp>
        <p:sp>
          <p:nvSpPr>
            <p:cNvPr id="327" name="ψ"/>
            <p:cNvSpPr txBox="1"/>
            <p:nvPr/>
          </p:nvSpPr>
          <p:spPr>
            <a:xfrm>
              <a:off x="1494000" y="3272875"/>
              <a:ext cx="166712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ψ</a:t>
              </a:r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2636307" y="2340034"/>
            <a:ext cx="4041071" cy="2721837"/>
            <a:chOff x="0" y="0"/>
            <a:chExt cx="8082140" cy="5443673"/>
          </a:xfrm>
        </p:grpSpPr>
        <p:sp>
          <p:nvSpPr>
            <p:cNvPr id="328" name="φ"/>
            <p:cNvSpPr txBox="1"/>
            <p:nvPr/>
          </p:nvSpPr>
          <p:spPr>
            <a:xfrm>
              <a:off x="4258492" y="4947017"/>
              <a:ext cx="344246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φ</a:t>
              </a:r>
            </a:p>
          </p:txBody>
        </p:sp>
        <p:sp>
          <p:nvSpPr>
            <p:cNvPr id="329" name="ψ"/>
            <p:cNvSpPr txBox="1"/>
            <p:nvPr/>
          </p:nvSpPr>
          <p:spPr>
            <a:xfrm>
              <a:off x="0" y="2195893"/>
              <a:ext cx="335244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ψ</a:t>
              </a:r>
            </a:p>
          </p:txBody>
        </p:sp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20" y="0"/>
              <a:ext cx="7969721" cy="5189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2" name="Screen Shot 2019-05-22 at 15.51.21.png" descr="Screen Shot 2019-05-22 at 15.51.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16" y="1662086"/>
            <a:ext cx="8509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 Shot 2019-05-22 at 15.52.53.png" descr="Screen Shot 2019-05-22 at 15.52.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052" y="1671611"/>
            <a:ext cx="825501" cy="476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creen Shot 2019-05-22 at 15.53.10.png" descr="Screen Shot 2019-05-22 at 15.53.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6784" y="1611286"/>
            <a:ext cx="6731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 Shot 2019-05-22 at 15.53.25.png" descr="Screen Shot 2019-05-22 at 15.53.2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279" y="5058394"/>
            <a:ext cx="762001" cy="488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creen Shot 2019-05-22 at 15.54.34.png" descr="Screen Shot 2019-05-22 at 15.54.34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8" y="5001244"/>
            <a:ext cx="679451" cy="60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creen Shot 2019-05-22 at 15.54.55.png" descr="Screen Shot 2019-05-22 at 15.54.5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2546" y="5090144"/>
            <a:ext cx="692151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Line"/>
          <p:cNvSpPr/>
          <p:nvPr/>
        </p:nvSpPr>
        <p:spPr>
          <a:xfrm flipH="1">
            <a:off x="4179920" y="2095225"/>
            <a:ext cx="275924" cy="497227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339" name="Line"/>
          <p:cNvSpPr/>
          <p:nvPr/>
        </p:nvSpPr>
        <p:spPr>
          <a:xfrm>
            <a:off x="3310056" y="2192592"/>
            <a:ext cx="166224" cy="399860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340" name="Line"/>
          <p:cNvSpPr/>
          <p:nvPr/>
        </p:nvSpPr>
        <p:spPr>
          <a:xfrm flipH="1" flipV="1">
            <a:off x="4105694" y="3627505"/>
            <a:ext cx="206012" cy="1428550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341" name="Line"/>
          <p:cNvSpPr/>
          <p:nvPr/>
        </p:nvSpPr>
        <p:spPr>
          <a:xfrm flipV="1">
            <a:off x="3112138" y="3551933"/>
            <a:ext cx="403811" cy="1420339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2" name="Dimensionality reduction — TICA - PCA - VAMP">
            <a:extLst>
              <a:ext uri="{FF2B5EF4-FFF2-40B4-BE49-F238E27FC236}">
                <a16:creationId xmlns:a16="http://schemas.microsoft.com/office/drawing/2014/main" id="{1206E568-70B1-64CA-C228-3B150D9D9CD4}"/>
              </a:ext>
            </a:extLst>
          </p:cNvPr>
          <p:cNvSpPr txBox="1"/>
          <p:nvPr/>
        </p:nvSpPr>
        <p:spPr>
          <a:xfrm>
            <a:off x="409258" y="217601"/>
            <a:ext cx="1109053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Dimensionality reduction 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is (often) needed for MSM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471AFF60-7643-9C42-9686-AC77809B4F05}"/>
              </a:ext>
            </a:extLst>
          </p:cNvPr>
          <p:cNvSpPr/>
          <p:nvPr/>
        </p:nvSpPr>
        <p:spPr>
          <a:xfrm flipH="1" flipV="1">
            <a:off x="5333387" y="4518697"/>
            <a:ext cx="425234" cy="603252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CD44DC85-B8FB-E9F9-5C76-46B566AC31E0}"/>
              </a:ext>
            </a:extLst>
          </p:cNvPr>
          <p:cNvSpPr/>
          <p:nvPr/>
        </p:nvSpPr>
        <p:spPr>
          <a:xfrm flipH="1">
            <a:off x="5354407" y="2095225"/>
            <a:ext cx="275925" cy="1248142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77CDA3-CD3E-61AE-2F58-D3AA34892C10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creen Shot 2019-05-22 at 16.57.47.png" descr="Screen Shot 2019-05-22 at 16.57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1284256"/>
            <a:ext cx="2325989" cy="350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creen Shot 2019-05-22 at 16.58.47.png" descr="Screen Shot 2019-05-22 at 16.58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547" y="5038396"/>
            <a:ext cx="3873286" cy="473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n 11" descr="Imagen 11">
            <a:extLst>
              <a:ext uri="{FF2B5EF4-FFF2-40B4-BE49-F238E27FC236}">
                <a16:creationId xmlns:a16="http://schemas.microsoft.com/office/drawing/2014/main" id="{EB5A6FE0-6847-DCB1-DD62-263B85F9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" y="1126401"/>
            <a:ext cx="4535761" cy="382577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ACD50087-06ED-96E8-0DBF-AA53542FFB2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imensionality reduction — TICA - PCA - VAMP">
            <a:extLst>
              <a:ext uri="{FF2B5EF4-FFF2-40B4-BE49-F238E27FC236}">
                <a16:creationId xmlns:a16="http://schemas.microsoft.com/office/drawing/2014/main" id="{1EA078DC-89C0-D2D4-84F0-EB01F388B19F}"/>
              </a:ext>
            </a:extLst>
          </p:cNvPr>
          <p:cNvSpPr txBox="1"/>
          <p:nvPr/>
        </p:nvSpPr>
        <p:spPr>
          <a:xfrm>
            <a:off x="409258" y="217601"/>
            <a:ext cx="1109053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Dimensionality reduction 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is (often) needed for MSM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7170</TotalTime>
  <Words>682</Words>
  <Application>Microsoft Office PowerPoint</Application>
  <PresentationFormat>Widescreen</PresentationFormat>
  <Paragraphs>185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Gill Sans</vt:lpstr>
      <vt:lpstr>Helvetica</vt:lpstr>
      <vt:lpstr>Helvetica Light</vt:lpstr>
      <vt:lpstr>Helvetica Neue</vt:lpstr>
      <vt:lpstr>PT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and Classification</dc:title>
  <dc:creator>DEGIACOMI, MATTEO</dc:creator>
  <cp:lastModifiedBy>DEGIACOMI, MATTEO T.</cp:lastModifiedBy>
  <cp:revision>225</cp:revision>
  <dcterms:created xsi:type="dcterms:W3CDTF">2022-01-29T12:36:02Z</dcterms:created>
  <dcterms:modified xsi:type="dcterms:W3CDTF">2024-07-15T12:18:23Z</dcterms:modified>
</cp:coreProperties>
</file>